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3"/>
  </p:notesMasterIdLst>
  <p:sldIdLst>
    <p:sldId id="256" r:id="rId2"/>
    <p:sldId id="310" r:id="rId3"/>
    <p:sldId id="311" r:id="rId4"/>
    <p:sldId id="312" r:id="rId5"/>
    <p:sldId id="313" r:id="rId6"/>
    <p:sldId id="314" r:id="rId7"/>
    <p:sldId id="316" r:id="rId8"/>
    <p:sldId id="317"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5" r:id="rId26"/>
    <p:sldId id="336" r:id="rId27"/>
    <p:sldId id="337" r:id="rId28"/>
    <p:sldId id="338" r:id="rId29"/>
    <p:sldId id="339" r:id="rId30"/>
    <p:sldId id="341" r:id="rId31"/>
    <p:sldId id="342" r:id="rId32"/>
    <p:sldId id="343" r:id="rId33"/>
    <p:sldId id="344" r:id="rId34"/>
    <p:sldId id="345" r:id="rId35"/>
    <p:sldId id="346" r:id="rId36"/>
    <p:sldId id="347" r:id="rId37"/>
    <p:sldId id="348" r:id="rId38"/>
    <p:sldId id="349" r:id="rId39"/>
    <p:sldId id="350" r:id="rId40"/>
    <p:sldId id="351" r:id="rId41"/>
    <p:sldId id="276"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7" autoAdjust="0"/>
    <p:restoredTop sz="94660"/>
  </p:normalViewPr>
  <p:slideViewPr>
    <p:cSldViewPr snapToGrid="0">
      <p:cViewPr>
        <p:scale>
          <a:sx n="102" d="100"/>
          <a:sy n="102" d="100"/>
        </p:scale>
        <p:origin x="-450" y="2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602747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developer.android.com/reference/android/support/v7/widget/SearchView.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developer.android.com/reference/android/app/Activity.html#onOptionsItemSelected(android.view.MenuItem)" TargetMode="External"/><Relationship Id="rId5" Type="http://schemas.openxmlformats.org/officeDocument/2006/relationships/hyperlink" Target="http://developer.android.com/reference/android/support/v4/view/ActionProvider.html" TargetMode="External"/><Relationship Id="rId4" Type="http://schemas.openxmlformats.org/officeDocument/2006/relationships/hyperlink" Target="http://developer.android.com/guide/topics/ui/actionbar.html#ActionView"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www.sqlite.org/pragma.html#pragma_schema_version" TargetMode="External"/><Relationship Id="rId3" Type="http://schemas.openxmlformats.org/officeDocument/2006/relationships/hyperlink" Target="http://developer.android.com/reference/android/database/sqlite/SQLiteOpenHelper.html" TargetMode="External"/><Relationship Id="rId7" Type="http://schemas.openxmlformats.org/officeDocument/2006/relationships/hyperlink" Target="http://developer.android.com/reference/android/database/sqlite/SQLiteOpenHelper.html#SQLiteOpenHelper%28android.content.Context,%20java.lang.String,%20android.database.sqlite.SQLiteDatabase.CursorFactory,%20int%29"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developer.android.com/reference/android/database/sqlite/SQLiteOpenHelper.html#getWritableDatabase%28%29" TargetMode="External"/><Relationship Id="rId5" Type="http://schemas.openxmlformats.org/officeDocument/2006/relationships/hyperlink" Target="http://developer.android.com/reference/android/database/sqlite/SQLiteOpenHelper.html#onUpgrade%28android.database.sqlite.SQLiteDatabase,%20int,%20int%29" TargetMode="External"/><Relationship Id="rId4" Type="http://schemas.openxmlformats.org/officeDocument/2006/relationships/hyperlink" Target="http://developer.android.com/reference/android/database/sqlite/SQLiteOpenHelper.html#onCreate%28android.database.sqlite.SQLiteDatabase%29"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eveloper.android.com/reference/android/database/sqlite/SQLiteDatabase.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You can use Intents to support interaction between any of the application components available on an Android device, no matter which application they’re part of. This turns a collection of independent components into a single, interconnected system.</a:t>
            </a:r>
          </a:p>
          <a:p>
            <a:r>
              <a:rPr lang="en-US" sz="1200" b="0" i="0" u="none" strike="noStrike" kern="1200" baseline="0" dirty="0">
                <a:solidFill>
                  <a:schemeClr val="tx1"/>
                </a:solidFill>
                <a:latin typeface="+mn-lt"/>
                <a:ea typeface="+mn-ea"/>
                <a:cs typeface="+mn-cs"/>
              </a:rPr>
              <a:t>Intents can also be used to broadcast messages across the system. Any application can register a Broadcast Receiver to listen for, and react to, these broadcast Intents.</a:t>
            </a:r>
          </a:p>
          <a:p>
            <a:r>
              <a:rPr lang="en-US" sz="1200" b="1" i="0" u="none" strike="noStrike" kern="1200" baseline="0" dirty="0">
                <a:solidFill>
                  <a:srgbClr val="FF0000"/>
                </a:solidFill>
                <a:effectLst>
                  <a:outerShdw blurRad="38100" dist="38100" dir="2700000" algn="tl">
                    <a:srgbClr val="000000">
                      <a:alpha val="43137"/>
                    </a:srgbClr>
                  </a:outerShdw>
                </a:effectLst>
                <a:latin typeface="+mn-lt"/>
                <a:ea typeface="+mn-ea"/>
                <a:cs typeface="+mn-cs"/>
              </a:rPr>
              <a:t>The Intent can either explicitly specify the class to open, or include an action that the target should perform</a:t>
            </a:r>
            <a:r>
              <a:rPr lang="en-US" sz="1200" b="0" i="0" u="none" strike="noStrike" kern="1200" baseline="0" dirty="0">
                <a:solidFill>
                  <a:schemeClr val="tx1"/>
                </a:solidFill>
                <a:latin typeface="+mn-lt"/>
                <a:ea typeface="+mn-ea"/>
                <a:cs typeface="+mn-cs"/>
              </a:rPr>
              <a:t>. In the latter case, the run time will choose the Activity to open</a:t>
            </a:r>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14</a:t>
            </a:fld>
            <a:endParaRPr lang="en-US"/>
          </a:p>
        </p:txBody>
      </p:sp>
    </p:spTree>
    <p:extLst>
      <p:ext uri="{BB962C8B-B14F-4D97-AF65-F5344CB8AC3E}">
        <p14:creationId xmlns:p14="http://schemas.microsoft.com/office/powerpoint/2010/main" val="3074760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Tag for icon: </a:t>
            </a:r>
            <a:r>
              <a:rPr lang="en-US" sz="1200" kern="1200" dirty="0" err="1">
                <a:solidFill>
                  <a:schemeClr val="tx1"/>
                </a:solidFill>
                <a:latin typeface="+mn-lt"/>
                <a:ea typeface="+mn-ea"/>
                <a:cs typeface="+mn-cs"/>
              </a:rPr>
              <a:t>android:icon</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drawable</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ic_launcher</a:t>
            </a:r>
            <a:r>
              <a:rPr lang="en-US" sz="1200" i="1" kern="1200" dirty="0">
                <a:solidFill>
                  <a:schemeClr val="tx1"/>
                </a:solidFill>
                <a:latin typeface="+mn-lt"/>
                <a:ea typeface="+mn-ea"/>
                <a:cs typeface="+mn-cs"/>
              </a:rPr>
              <a:t>“</a:t>
            </a:r>
          </a:p>
          <a:p>
            <a:r>
              <a:rPr lang="en-US" sz="1200" i="1" kern="1200" dirty="0">
                <a:solidFill>
                  <a:schemeClr val="tx1"/>
                </a:solidFill>
                <a:latin typeface="+mn-lt"/>
                <a:ea typeface="+mn-ea"/>
                <a:cs typeface="+mn-cs"/>
              </a:rPr>
              <a:t>Shortcut: </a:t>
            </a:r>
            <a:r>
              <a:rPr lang="en-US" sz="1200" kern="1200" dirty="0" err="1">
                <a:solidFill>
                  <a:schemeClr val="tx1"/>
                </a:solidFill>
                <a:latin typeface="+mn-lt"/>
                <a:ea typeface="+mn-ea"/>
                <a:cs typeface="+mn-cs"/>
              </a:rPr>
              <a:t>android:alphabeticShortcut</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"y“</a:t>
            </a:r>
          </a:p>
          <a:p>
            <a:r>
              <a:rPr lang="en-US" sz="1200" i="1" kern="1200" dirty="0">
                <a:solidFill>
                  <a:schemeClr val="tx1"/>
                </a:solidFill>
                <a:latin typeface="+mn-lt"/>
                <a:ea typeface="+mn-ea"/>
                <a:cs typeface="+mn-cs"/>
              </a:rPr>
              <a:t>              </a:t>
            </a:r>
            <a:r>
              <a:rPr lang="en-US" sz="1200" kern="1200" dirty="0" err="1">
                <a:solidFill>
                  <a:schemeClr val="tx1"/>
                </a:solidFill>
                <a:latin typeface="+mn-lt"/>
                <a:ea typeface="+mn-ea"/>
                <a:cs typeface="+mn-cs"/>
              </a:rPr>
              <a:t>android:numericShortcut</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"1“</a:t>
            </a:r>
          </a:p>
          <a:p>
            <a:endParaRPr lang="en-US" sz="1200" i="1" kern="120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The Expanded Menu </a:t>
            </a:r>
            <a:r>
              <a:rPr lang="en-US" sz="1200" b="0" i="0" u="none" strike="noStrike" kern="1200" baseline="0" dirty="0">
                <a:solidFill>
                  <a:schemeClr val="tx1"/>
                </a:solidFill>
                <a:latin typeface="+mn-lt"/>
                <a:ea typeface="+mn-ea"/>
                <a:cs typeface="+mn-cs"/>
              </a:rPr>
              <a:t>The expanded menu is triggered when a user selects the </a:t>
            </a:r>
            <a:r>
              <a:rPr lang="en-US" sz="1200" b="1" i="0" u="none" strike="noStrike" kern="1200" baseline="0" dirty="0">
                <a:solidFill>
                  <a:schemeClr val="tx1"/>
                </a:solidFill>
                <a:latin typeface="+mn-lt"/>
                <a:ea typeface="+mn-ea"/>
                <a:cs typeface="+mn-cs"/>
              </a:rPr>
              <a:t>More </a:t>
            </a:r>
            <a:r>
              <a:rPr lang="en-US" sz="1200" b="0" i="0" u="none" strike="noStrike" kern="1200" baseline="0" dirty="0">
                <a:solidFill>
                  <a:schemeClr val="tx1"/>
                </a:solidFill>
                <a:latin typeface="+mn-lt"/>
                <a:ea typeface="+mn-ea"/>
                <a:cs typeface="+mn-cs"/>
              </a:rPr>
              <a:t>Menu Item from the icon menu.</a:t>
            </a:r>
          </a:p>
          <a:p>
            <a:r>
              <a:rPr lang="en-US" sz="1200" b="0" i="0" u="none" strike="noStrike" kern="1200" baseline="0" dirty="0">
                <a:solidFill>
                  <a:schemeClr val="tx1"/>
                </a:solidFill>
                <a:latin typeface="+mn-lt"/>
                <a:ea typeface="+mn-ea"/>
                <a:cs typeface="+mn-cs"/>
              </a:rPr>
              <a:t>displays a scrollable list of </a:t>
            </a:r>
            <a:r>
              <a:rPr lang="en-US" sz="1200" b="0" i="1" u="none" strike="noStrike" kern="1200" baseline="0" dirty="0">
                <a:solidFill>
                  <a:schemeClr val="tx1"/>
                </a:solidFill>
                <a:latin typeface="+mn-lt"/>
                <a:ea typeface="+mn-ea"/>
                <a:cs typeface="+mn-cs"/>
              </a:rPr>
              <a:t>only </a:t>
            </a:r>
            <a:r>
              <a:rPr lang="en-US" sz="1200" b="0" i="0" u="none" strike="noStrike" kern="1200" baseline="0" dirty="0">
                <a:solidFill>
                  <a:schemeClr val="tx1"/>
                </a:solidFill>
                <a:latin typeface="+mn-lt"/>
                <a:ea typeface="+mn-ea"/>
                <a:cs typeface="+mn-cs"/>
              </a:rPr>
              <a:t>the Menu Items that weren’t visible in the icon menu. This menu displays full text, shortcut keys, and checkboxes/radio buttons as </a:t>
            </a:r>
            <a:r>
              <a:rPr lang="en-US" sz="1200" b="0" i="0" u="none" strike="noStrike" kern="1200" baseline="0" dirty="0" err="1">
                <a:solidFill>
                  <a:schemeClr val="tx1"/>
                </a:solidFill>
                <a:latin typeface="+mn-lt"/>
                <a:ea typeface="+mn-ea"/>
                <a:cs typeface="+mn-cs"/>
              </a:rPr>
              <a:t>appropriate.It</a:t>
            </a:r>
            <a:r>
              <a:rPr lang="en-US" sz="1200" b="0" i="0" u="none" strike="noStrike" kern="1200" baseline="0" dirty="0">
                <a:solidFill>
                  <a:schemeClr val="tx1"/>
                </a:solidFill>
                <a:latin typeface="+mn-lt"/>
                <a:ea typeface="+mn-ea"/>
                <a:cs typeface="+mn-cs"/>
              </a:rPr>
              <a:t> doesn’t display icons.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Pressing the Back button closes the expanded menu and navigate back to the option menu</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you've developed your application for </a:t>
            </a:r>
            <a:r>
              <a:rPr lang="en-US" sz="1200" b="1" i="0" kern="1200" dirty="0">
                <a:solidFill>
                  <a:schemeClr val="tx1"/>
                </a:solidFill>
                <a:effectLst/>
                <a:latin typeface="+mn-lt"/>
                <a:ea typeface="+mn-ea"/>
                <a:cs typeface="+mn-cs"/>
              </a:rPr>
              <a:t>Android 2.3.x (API level 10) or lower</a:t>
            </a:r>
            <a:r>
              <a:rPr lang="en-US" sz="1200" b="0" i="0" kern="1200" dirty="0">
                <a:solidFill>
                  <a:schemeClr val="tx1"/>
                </a:solidFill>
                <a:effectLst/>
                <a:latin typeface="+mn-lt"/>
                <a:ea typeface="+mn-ea"/>
                <a:cs typeface="+mn-cs"/>
              </a:rPr>
              <a:t>, the contents of your options menu appear at the bottom of the screen when the user presses the </a:t>
            </a:r>
            <a:r>
              <a:rPr lang="en-US" sz="1200" b="0" i="1" kern="1200" dirty="0">
                <a:solidFill>
                  <a:schemeClr val="tx1"/>
                </a:solidFill>
                <a:effectLst/>
                <a:latin typeface="+mn-lt"/>
                <a:ea typeface="+mn-ea"/>
                <a:cs typeface="+mn-cs"/>
              </a:rPr>
              <a:t>Menu</a:t>
            </a:r>
            <a:r>
              <a:rPr lang="en-US" sz="1200" b="0" i="0" kern="1200" dirty="0">
                <a:solidFill>
                  <a:schemeClr val="tx1"/>
                </a:solidFill>
                <a:effectLst/>
                <a:latin typeface="+mn-lt"/>
                <a:ea typeface="+mn-ea"/>
                <a:cs typeface="+mn-cs"/>
              </a:rPr>
              <a:t> button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When opened, the first visible portion is the icon menu, which holds up to six menu items. If your menu includes more than six items, Android places the sixth item and the rest into the overflow menu, which the user can open by selecting </a:t>
            </a:r>
            <a:r>
              <a:rPr lang="en-US" sz="1200" b="0" i="1" kern="1200" dirty="0">
                <a:solidFill>
                  <a:schemeClr val="tx1"/>
                </a:solidFill>
                <a:effectLst/>
                <a:latin typeface="+mn-lt"/>
                <a:ea typeface="+mn-ea"/>
                <a:cs typeface="+mn-cs"/>
              </a:rPr>
              <a:t>More</a:t>
            </a:r>
            <a:r>
              <a:rPr lang="en-US" sz="1200" b="0" i="0" kern="1200" dirty="0">
                <a:solidFill>
                  <a:schemeClr val="tx1"/>
                </a:solidFill>
                <a:effectLst/>
                <a:latin typeface="+mn-lt"/>
                <a:ea typeface="+mn-ea"/>
                <a:cs typeface="+mn-cs"/>
              </a:rPr>
              <a:t>.</a:t>
            </a:r>
          </a:p>
          <a:p>
            <a:endParaRPr lang="en-US" dirty="0"/>
          </a:p>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15</a:t>
            </a:fld>
            <a:endParaRPr lang="en-US"/>
          </a:p>
        </p:txBody>
      </p:sp>
    </p:spTree>
    <p:extLst>
      <p:ext uri="{BB962C8B-B14F-4D97-AF65-F5344CB8AC3E}">
        <p14:creationId xmlns:p14="http://schemas.microsoft.com/office/powerpoint/2010/main" val="10985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16</a:t>
            </a:fld>
            <a:endParaRPr lang="en-US"/>
          </a:p>
        </p:txBody>
      </p:sp>
    </p:spTree>
    <p:extLst>
      <p:ext uri="{BB962C8B-B14F-4D97-AF65-F5344CB8AC3E}">
        <p14:creationId xmlns:p14="http://schemas.microsoft.com/office/powerpoint/2010/main" val="249195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@id</a:t>
            </a:r>
            <a:r>
              <a:rPr lang="en-US" baseline="0" dirty="0"/>
              <a:t> and @+id</a:t>
            </a:r>
            <a:endParaRPr lang="en-US" dirty="0"/>
          </a:p>
          <a:p>
            <a:r>
              <a:rPr lang="en-US" dirty="0"/>
              <a:t>http://stackoverflow.com/questions/11160954/what-is-the-difference-between-id-and-id</a:t>
            </a:r>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18</a:t>
            </a:fld>
            <a:endParaRPr lang="en-US"/>
          </a:p>
        </p:txBody>
      </p:sp>
    </p:spTree>
    <p:extLst>
      <p:ext uri="{BB962C8B-B14F-4D97-AF65-F5344CB8AC3E}">
        <p14:creationId xmlns:p14="http://schemas.microsoft.com/office/powerpoint/2010/main" val="4157985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Menu Resource Attributes:</a:t>
            </a:r>
          </a:p>
          <a:p>
            <a:r>
              <a:rPr lang="en-US" dirty="0"/>
              <a:t>http://developer.android.com/guide/topics/resources/menu-resource.html</a:t>
            </a:r>
          </a:p>
          <a:p>
            <a:r>
              <a:rPr lang="en-US" dirty="0" err="1"/>
              <a:t>ocClick</a:t>
            </a:r>
            <a:r>
              <a:rPr lang="en-US" dirty="0"/>
              <a:t>:</a:t>
            </a:r>
            <a:r>
              <a:rPr lang="en-US" baseline="0" dirty="0"/>
              <a:t> takes the method name to execute</a:t>
            </a:r>
          </a:p>
          <a:p>
            <a:r>
              <a:rPr lang="en-US" sz="1200" b="0" i="0" kern="1200" dirty="0">
                <a:solidFill>
                  <a:schemeClr val="tx1"/>
                </a:solidFill>
                <a:effectLst/>
                <a:latin typeface="+mn-lt"/>
                <a:ea typeface="+mn-ea"/>
                <a:cs typeface="+mn-cs"/>
              </a:rPr>
              <a:t>If room: If there's not enough room for the item in the action bar, it will appear in the action overflow.</a:t>
            </a:r>
          </a:p>
          <a:p>
            <a:r>
              <a:rPr lang="en-US" sz="1200" b="0" i="0" kern="1200" dirty="0">
                <a:solidFill>
                  <a:schemeClr val="tx1"/>
                </a:solidFill>
                <a:effectLst/>
                <a:latin typeface="+mn-lt"/>
                <a:ea typeface="+mn-ea"/>
                <a:cs typeface="+mn-cs"/>
              </a:rPr>
              <a:t>With </a:t>
            </a:r>
            <a:r>
              <a:rPr lang="en-US" sz="1200" b="0" i="0" kern="1200" dirty="0" err="1">
                <a:solidFill>
                  <a:schemeClr val="tx1"/>
                </a:solidFill>
                <a:effectLst/>
                <a:latin typeface="+mn-lt"/>
                <a:ea typeface="+mn-ea"/>
                <a:cs typeface="+mn-cs"/>
              </a:rPr>
              <a:t>text:If</a:t>
            </a:r>
            <a:r>
              <a:rPr lang="en-US" sz="1200" b="0" i="0" kern="1200" dirty="0">
                <a:solidFill>
                  <a:schemeClr val="tx1"/>
                </a:solidFill>
                <a:effectLst/>
                <a:latin typeface="+mn-lt"/>
                <a:ea typeface="+mn-ea"/>
                <a:cs typeface="+mn-cs"/>
              </a:rPr>
              <a:t> your menu item supplies both a title and an icon—with the </a:t>
            </a:r>
            <a:r>
              <a:rPr lang="en-US" dirty="0"/>
              <a:t>title</a:t>
            </a:r>
            <a:r>
              <a:rPr lang="en-US" sz="1200" b="0" i="0" kern="1200" dirty="0">
                <a:solidFill>
                  <a:schemeClr val="tx1"/>
                </a:solidFill>
                <a:effectLst/>
                <a:latin typeface="+mn-lt"/>
                <a:ea typeface="+mn-ea"/>
                <a:cs typeface="+mn-cs"/>
              </a:rPr>
              <a:t> and </a:t>
            </a:r>
            <a:r>
              <a:rPr lang="en-US" dirty="0"/>
              <a:t>icon</a:t>
            </a:r>
            <a:r>
              <a:rPr lang="en-US" sz="1200" b="0" i="0" kern="1200" dirty="0">
                <a:solidFill>
                  <a:schemeClr val="tx1"/>
                </a:solidFill>
                <a:effectLst/>
                <a:latin typeface="+mn-lt"/>
                <a:ea typeface="+mn-ea"/>
                <a:cs typeface="+mn-cs"/>
              </a:rPr>
              <a:t> attributes—then the action item shows only the icon by default. If you want to display the text title, add </a:t>
            </a:r>
            <a:r>
              <a:rPr lang="en-US" dirty="0"/>
              <a:t>"</a:t>
            </a:r>
            <a:r>
              <a:rPr lang="en-US" dirty="0" err="1"/>
              <a:t>withText</a:t>
            </a:r>
            <a:r>
              <a:rPr lang="en-US" dirty="0"/>
              <a:t>"</a:t>
            </a:r>
            <a:r>
              <a:rPr lang="en-US" sz="1200" b="0" i="0" kern="1200" dirty="0">
                <a:solidFill>
                  <a:schemeClr val="tx1"/>
                </a:solidFill>
                <a:effectLst/>
                <a:latin typeface="+mn-lt"/>
                <a:ea typeface="+mn-ea"/>
                <a:cs typeface="+mn-cs"/>
              </a:rPr>
              <a:t> to the </a:t>
            </a:r>
            <a:r>
              <a:rPr lang="en-US" dirty="0" err="1"/>
              <a:t>showAsAction</a:t>
            </a:r>
            <a:r>
              <a:rPr lang="en-US" sz="1200" b="0" i="0" kern="1200" dirty="0" err="1">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Action view:</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 </a:t>
            </a:r>
            <a:r>
              <a:rPr lang="en-US" sz="1200" b="0" i="1" kern="1200" dirty="0">
                <a:solidFill>
                  <a:schemeClr val="tx1"/>
                </a:solidFill>
                <a:effectLst/>
                <a:latin typeface="+mn-lt"/>
                <a:ea typeface="+mn-ea"/>
                <a:cs typeface="+mn-cs"/>
              </a:rPr>
              <a:t>action view</a:t>
            </a:r>
            <a:r>
              <a:rPr lang="en-US" sz="1200" b="0" i="0" kern="1200" dirty="0">
                <a:solidFill>
                  <a:schemeClr val="tx1"/>
                </a:solidFill>
                <a:effectLst/>
                <a:latin typeface="+mn-lt"/>
                <a:ea typeface="+mn-ea"/>
                <a:cs typeface="+mn-cs"/>
              </a:rPr>
              <a:t> is a widget that appears in the action bar as a substitute for an action button. An action view provides fast access to rich actions without changing activities or fragments, and without replacing the action bar. For example, if you have an action for Search, you can add an action view to embeds a </a:t>
            </a:r>
            <a:r>
              <a:rPr lang="en-US" sz="1200" u="none" strike="noStrike" kern="1200" dirty="0" err="1">
                <a:solidFill>
                  <a:schemeClr val="tx1"/>
                </a:solidFill>
                <a:effectLst/>
                <a:latin typeface="+mn-lt"/>
                <a:ea typeface="+mn-ea"/>
                <a:cs typeface="+mn-cs"/>
                <a:hlinkClick r:id="rId3"/>
              </a:rPr>
              <a:t>SearchView</a:t>
            </a:r>
            <a:r>
              <a:rPr lang="en-US" sz="1200" b="0" i="0" kern="1200" dirty="0">
                <a:solidFill>
                  <a:schemeClr val="tx1"/>
                </a:solidFill>
                <a:effectLst/>
                <a:latin typeface="+mn-lt"/>
                <a:ea typeface="+mn-ea"/>
                <a:cs typeface="+mn-cs"/>
              </a:rPr>
              <a:t> widget in the action bar</a:t>
            </a:r>
          </a:p>
          <a:p>
            <a:r>
              <a:rPr lang="en-US" sz="1200" b="0" i="0" kern="1200" dirty="0">
                <a:solidFill>
                  <a:schemeClr val="tx1"/>
                </a:solidFill>
                <a:effectLst/>
                <a:latin typeface="+mn-lt"/>
                <a:ea typeface="+mn-ea"/>
                <a:cs typeface="+mn-cs"/>
              </a:rPr>
              <a:t>Action provider:</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Similar to an </a:t>
            </a:r>
            <a:r>
              <a:rPr lang="en-US" sz="1200" b="0" i="0" u="none" strike="noStrike" kern="1200" dirty="0">
                <a:solidFill>
                  <a:schemeClr val="tx1"/>
                </a:solidFill>
                <a:effectLst/>
                <a:latin typeface="+mn-lt"/>
                <a:ea typeface="+mn-ea"/>
                <a:cs typeface="+mn-cs"/>
                <a:hlinkClick r:id="rId4"/>
              </a:rPr>
              <a:t>action view</a:t>
            </a:r>
            <a:r>
              <a:rPr lang="en-US" sz="1200" b="0" i="0" kern="1200" dirty="0">
                <a:solidFill>
                  <a:schemeClr val="tx1"/>
                </a:solidFill>
                <a:effectLst/>
                <a:latin typeface="+mn-lt"/>
                <a:ea typeface="+mn-ea"/>
                <a:cs typeface="+mn-cs"/>
              </a:rPr>
              <a:t>, an </a:t>
            </a:r>
            <a:r>
              <a:rPr lang="en-US" sz="1200" b="0" i="1" kern="1200" dirty="0">
                <a:solidFill>
                  <a:schemeClr val="tx1"/>
                </a:solidFill>
                <a:effectLst/>
                <a:latin typeface="+mn-lt"/>
                <a:ea typeface="+mn-ea"/>
                <a:cs typeface="+mn-cs"/>
              </a:rPr>
              <a:t>action provider</a:t>
            </a:r>
            <a:r>
              <a:rPr lang="en-US" sz="1200" b="0" i="0" kern="1200" dirty="0">
                <a:solidFill>
                  <a:schemeClr val="tx1"/>
                </a:solidFill>
                <a:effectLst/>
                <a:latin typeface="+mn-lt"/>
                <a:ea typeface="+mn-ea"/>
                <a:cs typeface="+mn-cs"/>
              </a:rPr>
              <a:t> replaces an action button with a customized layout. However, unlike an action view, an action provider takes control of all the action's behaviors and an action provider can display a submenu when pressed.</a:t>
            </a:r>
          </a:p>
          <a:p>
            <a:r>
              <a:rPr lang="en-US" sz="1200" b="0" i="0" kern="1200" dirty="0">
                <a:solidFill>
                  <a:schemeClr val="tx1"/>
                </a:solidFill>
                <a:effectLst/>
                <a:latin typeface="+mn-lt"/>
                <a:ea typeface="+mn-ea"/>
                <a:cs typeface="+mn-cs"/>
              </a:rPr>
              <a:t>Because each </a:t>
            </a:r>
            <a:r>
              <a:rPr lang="en-US" sz="1200" u="none" strike="noStrike" kern="1200" dirty="0" err="1">
                <a:solidFill>
                  <a:schemeClr val="tx1"/>
                </a:solidFill>
                <a:effectLst/>
                <a:latin typeface="+mn-lt"/>
                <a:ea typeface="+mn-ea"/>
                <a:cs typeface="+mn-cs"/>
                <a:hlinkClick r:id="rId5"/>
              </a:rPr>
              <a:t>ActionProvider</a:t>
            </a:r>
            <a:r>
              <a:rPr lang="en-US" sz="1200" b="0" i="0" kern="1200" dirty="0">
                <a:solidFill>
                  <a:schemeClr val="tx1"/>
                </a:solidFill>
                <a:effectLst/>
                <a:latin typeface="+mn-lt"/>
                <a:ea typeface="+mn-ea"/>
                <a:cs typeface="+mn-cs"/>
              </a:rPr>
              <a:t> class defines its own action behaviors, you don't need to listen for the action in </a:t>
            </a:r>
            <a:r>
              <a:rPr lang="en-US" sz="1200" b="0" i="0" kern="1200" dirty="0" err="1">
                <a:solidFill>
                  <a:schemeClr val="tx1"/>
                </a:solidFill>
                <a:effectLst/>
                <a:latin typeface="+mn-lt"/>
                <a:ea typeface="+mn-ea"/>
                <a:cs typeface="+mn-cs"/>
              </a:rPr>
              <a:t>the</a:t>
            </a:r>
            <a:r>
              <a:rPr lang="en-US" sz="1200" u="none" strike="noStrike" kern="1200" dirty="0" err="1">
                <a:solidFill>
                  <a:schemeClr val="tx1"/>
                </a:solidFill>
                <a:effectLst/>
                <a:latin typeface="+mn-lt"/>
                <a:ea typeface="+mn-ea"/>
                <a:cs typeface="+mn-cs"/>
                <a:hlinkClick r:id="rId6"/>
              </a:rPr>
              <a:t>onOptionsItemSelected</a:t>
            </a:r>
            <a:r>
              <a:rPr lang="en-US" sz="1200" u="none" strike="noStrike" kern="1200" dirty="0">
                <a:solidFill>
                  <a:schemeClr val="tx1"/>
                </a:solidFill>
                <a:effectLst/>
                <a:latin typeface="+mn-lt"/>
                <a:ea typeface="+mn-ea"/>
                <a:cs typeface="+mn-cs"/>
                <a:hlinkClick r:id="rId6"/>
              </a:rPr>
              <a:t>()</a:t>
            </a:r>
            <a:r>
              <a:rPr lang="en-US" sz="1200" b="0" i="0" kern="1200" dirty="0">
                <a:solidFill>
                  <a:schemeClr val="tx1"/>
                </a:solidFill>
                <a:effectLst/>
                <a:latin typeface="+mn-lt"/>
                <a:ea typeface="+mn-ea"/>
                <a:cs typeface="+mn-cs"/>
              </a:rPr>
              <a:t> method.</a:t>
            </a:r>
            <a:endParaRPr lang="en-US" dirty="0"/>
          </a:p>
          <a:p>
            <a:r>
              <a:rPr lang="en-US" sz="1200" b="0" i="0" kern="1200" dirty="0">
                <a:solidFill>
                  <a:schemeClr val="tx1"/>
                </a:solidFill>
                <a:effectLst/>
                <a:latin typeface="+mn-lt"/>
                <a:ea typeface="+mn-ea"/>
                <a:cs typeface="+mn-cs"/>
              </a:rPr>
              <a:t>To declare an action view, use either the </a:t>
            </a:r>
            <a:r>
              <a:rPr lang="en-US" dirty="0" err="1"/>
              <a:t>actionLayout</a:t>
            </a:r>
            <a:r>
              <a:rPr lang="en-US" sz="1200" b="0" i="0" kern="1200" dirty="0">
                <a:solidFill>
                  <a:schemeClr val="tx1"/>
                </a:solidFill>
                <a:effectLst/>
                <a:latin typeface="+mn-lt"/>
                <a:ea typeface="+mn-ea"/>
                <a:cs typeface="+mn-cs"/>
              </a:rPr>
              <a:t> or </a:t>
            </a:r>
            <a:r>
              <a:rPr lang="en-US" dirty="0" err="1"/>
              <a:t>actionViewClass</a:t>
            </a:r>
            <a:r>
              <a:rPr lang="en-US" sz="1200" b="0" i="0" kern="1200" dirty="0">
                <a:solidFill>
                  <a:schemeClr val="tx1"/>
                </a:solidFill>
                <a:effectLst/>
                <a:latin typeface="+mn-lt"/>
                <a:ea typeface="+mn-ea"/>
                <a:cs typeface="+mn-cs"/>
              </a:rPr>
              <a:t> attribute to specify either a layout resource or widget class to use, respectively. </a:t>
            </a:r>
          </a:p>
          <a:p>
            <a:r>
              <a:rPr lang="en-US" dirty="0"/>
              <a:t>http://developer.android.com/guide/topics/ui/actionbar.html</a:t>
            </a:r>
          </a:p>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19</a:t>
            </a:fld>
            <a:endParaRPr lang="en-US"/>
          </a:p>
        </p:txBody>
      </p:sp>
    </p:spTree>
    <p:extLst>
      <p:ext uri="{BB962C8B-B14F-4D97-AF65-F5344CB8AC3E}">
        <p14:creationId xmlns:p14="http://schemas.microsoft.com/office/powerpoint/2010/main" val="194125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dirty="0" err="1">
                <a:solidFill>
                  <a:schemeClr val="tx1"/>
                </a:solidFill>
                <a:latin typeface="+mn-lt"/>
                <a:ea typeface="+mn-ea"/>
                <a:cs typeface="+mn-cs"/>
              </a:rPr>
              <a:t>MenuInflater</a:t>
            </a:r>
            <a:r>
              <a:rPr lang="en-US" sz="1200" b="0" i="0" kern="1200" dirty="0">
                <a:solidFill>
                  <a:schemeClr val="tx1"/>
                </a:solidFill>
                <a:latin typeface="+mn-lt"/>
                <a:ea typeface="+mn-ea"/>
                <a:cs typeface="+mn-cs"/>
              </a:rPr>
              <a:t>: This class is used to instantiate menu XML files into Menu objects.</a:t>
            </a:r>
          </a:p>
          <a:p>
            <a:r>
              <a:rPr lang="en-US" sz="1200" b="1" i="0" u="sng" kern="1200" dirty="0">
                <a:solidFill>
                  <a:schemeClr val="tx1"/>
                </a:solidFill>
                <a:latin typeface="+mn-lt"/>
                <a:ea typeface="+mn-ea"/>
                <a:cs typeface="+mn-cs"/>
              </a:rPr>
              <a:t>We can use: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MenuInflater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inflater</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getMenuInflater</a:t>
            </a:r>
            <a:r>
              <a:rPr lang="en-US" sz="1200" kern="1200" dirty="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latin typeface="+mn-lt"/>
                <a:ea typeface="+mn-ea"/>
                <a:cs typeface="+mn-cs"/>
              </a:rPr>
              <a:t>Instead of </a:t>
            </a:r>
            <a:endParaRPr lang="en-US" sz="1200" b="1" i="0" u="sng"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MenuInflater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inflater</a:t>
            </a:r>
            <a:r>
              <a:rPr lang="en-US" sz="1200" kern="1200" dirty="0">
                <a:solidFill>
                  <a:schemeClr val="tx1"/>
                </a:solidFill>
                <a:latin typeface="+mn-lt"/>
                <a:ea typeface="+mn-ea"/>
                <a:cs typeface="+mn-cs"/>
              </a:rPr>
              <a:t> = </a:t>
            </a:r>
            <a:r>
              <a:rPr lang="en-US" sz="1200" b="0" kern="1200" dirty="0">
                <a:solidFill>
                  <a:schemeClr val="tx1"/>
                </a:solidFill>
                <a:latin typeface="+mn-lt"/>
                <a:ea typeface="+mn-ea"/>
                <a:cs typeface="+mn-cs"/>
              </a:rPr>
              <a:t>new </a:t>
            </a:r>
            <a:r>
              <a:rPr lang="en-US" sz="1200" b="0" kern="1200" dirty="0" err="1">
                <a:solidFill>
                  <a:schemeClr val="tx1"/>
                </a:solidFill>
                <a:latin typeface="+mn-lt"/>
                <a:ea typeface="+mn-ea"/>
                <a:cs typeface="+mn-cs"/>
              </a:rPr>
              <a:t>MenuInflater</a:t>
            </a:r>
            <a:r>
              <a:rPr lang="en-US" sz="1200" b="0" kern="1200" dirty="0">
                <a:solidFill>
                  <a:schemeClr val="tx1"/>
                </a:solidFill>
                <a:latin typeface="+mn-lt"/>
                <a:ea typeface="+mn-ea"/>
                <a:cs typeface="+mn-cs"/>
              </a:rPr>
              <a:t>(this);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22</a:t>
            </a:fld>
            <a:endParaRPr lang="en-US"/>
          </a:p>
        </p:txBody>
      </p:sp>
    </p:spTree>
    <p:extLst>
      <p:ext uri="{BB962C8B-B14F-4D97-AF65-F5344CB8AC3E}">
        <p14:creationId xmlns:p14="http://schemas.microsoft.com/office/powerpoint/2010/main" val="1348514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23</a:t>
            </a:fld>
            <a:endParaRPr lang="en-US"/>
          </a:p>
        </p:txBody>
      </p:sp>
    </p:spTree>
    <p:extLst>
      <p:ext uri="{BB962C8B-B14F-4D97-AF65-F5344CB8AC3E}">
        <p14:creationId xmlns:p14="http://schemas.microsoft.com/office/powerpoint/2010/main" val="1447859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SQLite </a:t>
            </a:r>
            <a:r>
              <a:rPr lang="en-US" dirty="0" err="1"/>
              <a:t>dataTypes</a:t>
            </a:r>
            <a:r>
              <a:rPr lang="en-US" dirty="0"/>
              <a:t>:</a:t>
            </a:r>
            <a:br>
              <a:rPr lang="en-US" dirty="0"/>
            </a:br>
            <a:r>
              <a:rPr lang="en-US" dirty="0"/>
              <a:t>https://www.sqlite.org/datatype3.html</a:t>
            </a:r>
          </a:p>
          <a:p>
            <a:r>
              <a:rPr lang="en-US" dirty="0"/>
              <a:t>Text</a:t>
            </a:r>
          </a:p>
          <a:p>
            <a:r>
              <a:rPr lang="en-US" dirty="0"/>
              <a:t>Integer</a:t>
            </a:r>
          </a:p>
          <a:p>
            <a:r>
              <a:rPr lang="en-US" dirty="0"/>
              <a:t>Numeric</a:t>
            </a:r>
          </a:p>
          <a:p>
            <a:r>
              <a:rPr lang="en-US" dirty="0"/>
              <a:t>Real</a:t>
            </a:r>
          </a:p>
          <a:p>
            <a:r>
              <a:rPr lang="en-US" dirty="0"/>
              <a:t>None</a:t>
            </a:r>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30</a:t>
            </a:fld>
            <a:endParaRPr lang="en-US"/>
          </a:p>
        </p:txBody>
      </p:sp>
    </p:spTree>
    <p:extLst>
      <p:ext uri="{BB962C8B-B14F-4D97-AF65-F5344CB8AC3E}">
        <p14:creationId xmlns:p14="http://schemas.microsoft.com/office/powerpoint/2010/main" val="4027453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and provides methods to open, query</a:t>
            </a:r>
            <a:r>
              <a:rPr lang="en-US" baseline="0" dirty="0"/>
              <a:t> and</a:t>
            </a:r>
            <a:r>
              <a:rPr lang="en-US" dirty="0"/>
              <a:t> update database .</a:t>
            </a:r>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33</a:t>
            </a:fld>
            <a:endParaRPr lang="en-US"/>
          </a:p>
        </p:txBody>
      </p:sp>
    </p:spTree>
    <p:extLst>
      <p:ext uri="{BB962C8B-B14F-4D97-AF65-F5344CB8AC3E}">
        <p14:creationId xmlns:p14="http://schemas.microsoft.com/office/powerpoint/2010/main" val="814021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query returns a Cursor object.</a:t>
            </a:r>
          </a:p>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34</a:t>
            </a:fld>
            <a:endParaRPr lang="en-US"/>
          </a:p>
        </p:txBody>
      </p:sp>
    </p:spTree>
    <p:extLst>
      <p:ext uri="{BB962C8B-B14F-4D97-AF65-F5344CB8AC3E}">
        <p14:creationId xmlns:p14="http://schemas.microsoft.com/office/powerpoint/2010/main" val="3310371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3</a:t>
            </a:fld>
            <a:endParaRPr lang="en-US"/>
          </a:p>
        </p:txBody>
      </p:sp>
    </p:spTree>
    <p:extLst>
      <p:ext uri="{BB962C8B-B14F-4D97-AF65-F5344CB8AC3E}">
        <p14:creationId xmlns:p14="http://schemas.microsoft.com/office/powerpoint/2010/main" val="366463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dirty="0">
                <a:hlinkClick r:id="rId3"/>
              </a:rPr>
              <a:t>http://developer.android.com/reference/android/database/sqlite/SQLiteOpenHelper.html</a:t>
            </a:r>
            <a:endParaRPr lang="en-US" sz="1200" b="0" i="0" kern="1200" dirty="0">
              <a:solidFill>
                <a:schemeClr val="tx1"/>
              </a:solidFill>
              <a:latin typeface="+mn-lt"/>
              <a:ea typeface="+mn-ea"/>
              <a:cs typeface="+mn-cs"/>
            </a:endParaRPr>
          </a:p>
          <a:p>
            <a:r>
              <a:rPr lang="en-US" sz="1200" b="0" i="0" kern="1200" dirty="0" err="1">
                <a:solidFill>
                  <a:schemeClr val="tx1"/>
                </a:solidFill>
                <a:latin typeface="+mn-lt"/>
                <a:ea typeface="+mn-ea"/>
                <a:cs typeface="+mn-cs"/>
              </a:rPr>
              <a:t>onCreate</a:t>
            </a:r>
            <a:r>
              <a:rPr lang="en-US" sz="1200" b="0" i="0" kern="1200" dirty="0">
                <a:solidFill>
                  <a:schemeClr val="tx1"/>
                </a:solidFill>
                <a:latin typeface="+mn-lt"/>
                <a:ea typeface="+mn-ea"/>
                <a:cs typeface="+mn-cs"/>
              </a:rPr>
              <a:t>() is called by the framework, if the database does not exists.</a:t>
            </a:r>
          </a:p>
          <a:p>
            <a:endParaRPr lang="en-US" sz="1200" b="0" i="0" kern="1200" dirty="0">
              <a:solidFill>
                <a:schemeClr val="tx1"/>
              </a:solidFill>
              <a:latin typeface="+mn-lt"/>
              <a:ea typeface="+mn-ea"/>
              <a:cs typeface="+mn-cs"/>
            </a:endParaRPr>
          </a:p>
          <a:p>
            <a:r>
              <a:rPr lang="en-US" sz="1200" b="0" i="0" kern="1200" dirty="0" err="1">
                <a:solidFill>
                  <a:schemeClr val="tx1"/>
                </a:solidFill>
                <a:latin typeface="+mn-lt"/>
                <a:ea typeface="+mn-ea"/>
                <a:cs typeface="+mn-cs"/>
              </a:rPr>
              <a:t>onUpgrade</a:t>
            </a:r>
            <a:r>
              <a:rPr lang="en-US" sz="1200" b="0" i="0" kern="1200" dirty="0">
                <a:solidFill>
                  <a:schemeClr val="tx1"/>
                </a:solidFill>
                <a:latin typeface="+mn-lt"/>
                <a:ea typeface="+mn-ea"/>
                <a:cs typeface="+mn-cs"/>
              </a:rPr>
              <a:t>() is called, if the database version is increased in your application code. This method allows you to update the database schema.</a:t>
            </a:r>
          </a:p>
          <a:p>
            <a:endParaRPr lang="en-US" dirty="0"/>
          </a:p>
          <a:p>
            <a:r>
              <a:rPr lang="en-US" sz="1200" b="0" i="0" kern="1200" dirty="0">
                <a:solidFill>
                  <a:schemeClr val="tx1"/>
                </a:solidFill>
                <a:latin typeface="+mn-lt"/>
                <a:ea typeface="+mn-ea"/>
                <a:cs typeface="+mn-cs"/>
              </a:rPr>
              <a:t>Both methods receive an </a:t>
            </a:r>
            <a:r>
              <a:rPr lang="en-US" dirty="0" err="1"/>
              <a:t>SQLiteDatabase</a:t>
            </a:r>
            <a:r>
              <a:rPr lang="en-US" sz="1200" b="0" i="0" kern="1200" dirty="0">
                <a:solidFill>
                  <a:schemeClr val="tx1"/>
                </a:solidFill>
                <a:latin typeface="+mn-lt"/>
                <a:ea typeface="+mn-ea"/>
                <a:cs typeface="+mn-cs"/>
              </a:rPr>
              <a:t> object as parameter which represents the database.</a:t>
            </a:r>
          </a:p>
          <a:p>
            <a:endParaRPr lang="en-US" sz="1200" b="0" i="0" kern="1200" dirty="0">
              <a:solidFill>
                <a:schemeClr val="tx1"/>
              </a:solidFill>
              <a:latin typeface="+mn-lt"/>
              <a:ea typeface="+mn-ea"/>
              <a:cs typeface="+mn-cs"/>
            </a:endParaRPr>
          </a:p>
          <a:p>
            <a:r>
              <a:rPr lang="en-US" dirty="0" err="1"/>
              <a:t>SQLite</a:t>
            </a:r>
            <a:r>
              <a:rPr lang="en-US" dirty="0"/>
              <a:t> supports the data types TEXT (similar to String in Java), INTEGER (similar to long in Java), </a:t>
            </a:r>
            <a:r>
              <a:rPr lang="en-US" sz="1200" b="0" i="0" kern="1200" dirty="0">
                <a:solidFill>
                  <a:schemeClr val="tx1"/>
                </a:solidFill>
                <a:latin typeface="+mn-lt"/>
                <a:ea typeface="+mn-ea"/>
                <a:cs typeface="+mn-cs"/>
              </a:rPr>
              <a:t>Blob: Array of binary data (bytes)</a:t>
            </a:r>
            <a:r>
              <a:rPr lang="en-US" dirty="0"/>
              <a:t> and REAL (similar to double in Java). All other types must be converted into one of these fields before saving them in the database. </a:t>
            </a:r>
          </a:p>
          <a:p>
            <a:endParaRPr lang="en-US" dirty="0"/>
          </a:p>
          <a:p>
            <a:pPr fontAlgn="base"/>
            <a:r>
              <a:rPr lang="en-US" dirty="0"/>
              <a:t>Why static </a:t>
            </a:r>
            <a:r>
              <a:rPr lang="en-US" dirty="0" err="1"/>
              <a:t>DBName</a:t>
            </a:r>
            <a:r>
              <a:rPr lang="en-US" dirty="0"/>
              <a:t>?</a:t>
            </a:r>
            <a:br>
              <a:rPr lang="en-US" dirty="0"/>
            </a:br>
            <a:r>
              <a:rPr lang="en-US" sz="1200" b="0" i="0" kern="1200" dirty="0">
                <a:solidFill>
                  <a:schemeClr val="tx1"/>
                </a:solidFill>
                <a:effectLst/>
                <a:latin typeface="+mn-lt"/>
                <a:ea typeface="+mn-ea"/>
                <a:cs typeface="+mn-cs"/>
              </a:rPr>
              <a:t>this happens because Instance Variables are created once its constructor is called but here in this case before the child's constructor its parent Constructor gets executed.. which means instance variables/object of child class doesn't exist in the Heap. or in other words they are not constructed yet.. but in case of static variables they are first one's getting executed thus they have some values and that works perfectly fine..</a:t>
            </a:r>
          </a:p>
          <a:p>
            <a:pPr fontAlgn="base"/>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cursorFactory</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reason of passing null is you want the standard </a:t>
            </a:r>
            <a:r>
              <a:rPr lang="en-US" dirty="0" err="1"/>
              <a:t>SQLiteCursor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If you want to implement a </a:t>
            </a:r>
            <a:r>
              <a:rPr lang="en-US" dirty="0"/>
              <a:t>specialized Cursor</a:t>
            </a:r>
            <a:r>
              <a:rPr lang="en-US" sz="1200" b="0" i="0" kern="1200" dirty="0">
                <a:solidFill>
                  <a:schemeClr val="tx1"/>
                </a:solidFill>
                <a:effectLst/>
                <a:latin typeface="+mn-lt"/>
                <a:ea typeface="+mn-ea"/>
                <a:cs typeface="+mn-cs"/>
              </a:rPr>
              <a:t> you can get it by extending the </a:t>
            </a:r>
            <a:r>
              <a:rPr lang="en-US" dirty="0"/>
              <a:t>Cursor class</a:t>
            </a:r>
            <a:r>
              <a:rPr lang="en-US" sz="1200" b="0" i="0" kern="1200" dirty="0">
                <a:solidFill>
                  <a:schemeClr val="tx1"/>
                </a:solidFill>
                <a:effectLst/>
                <a:latin typeface="+mn-lt"/>
                <a:ea typeface="+mn-ea"/>
                <a:cs typeface="+mn-cs"/>
              </a:rPr>
              <a:t>( this is for doing additional operations on the query results). And in these cases, you can use the </a:t>
            </a:r>
            <a:r>
              <a:rPr lang="en-US" dirty="0" err="1"/>
              <a:t>CursorFactory</a:t>
            </a:r>
            <a:r>
              <a:rPr lang="en-US" sz="1200" b="0" i="0" kern="1200" dirty="0">
                <a:solidFill>
                  <a:schemeClr val="tx1"/>
                </a:solidFill>
                <a:effectLst/>
                <a:latin typeface="+mn-lt"/>
                <a:ea typeface="+mn-ea"/>
                <a:cs typeface="+mn-cs"/>
              </a:rPr>
              <a:t> class to return an instance of your Cursor implementation.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When does </a:t>
            </a:r>
            <a:r>
              <a:rPr lang="en-US" sz="1200" b="0" i="0" kern="1200" dirty="0" err="1">
                <a:solidFill>
                  <a:schemeClr val="tx1"/>
                </a:solidFill>
                <a:effectLst/>
                <a:latin typeface="+mn-lt"/>
                <a:ea typeface="+mn-ea"/>
                <a:cs typeface="+mn-cs"/>
              </a:rPr>
              <a:t>onCreate</a:t>
            </a:r>
            <a:r>
              <a:rPr lang="en-US" sz="1200" b="0" i="0" kern="1200" dirty="0">
                <a:solidFill>
                  <a:schemeClr val="tx1"/>
                </a:solidFill>
                <a:effectLst/>
                <a:latin typeface="+mn-lt"/>
                <a:ea typeface="+mn-ea"/>
                <a:cs typeface="+mn-cs"/>
              </a:rPr>
              <a:t>() upgrade() methods call?</a:t>
            </a:r>
          </a:p>
          <a:p>
            <a:pPr fontAlgn="base"/>
            <a:r>
              <a:rPr lang="en-US" sz="1200" b="0" i="0" u="none" strike="noStrike" kern="1200" dirty="0" err="1">
                <a:solidFill>
                  <a:schemeClr val="tx1"/>
                </a:solidFill>
                <a:effectLst/>
                <a:latin typeface="+mn-lt"/>
                <a:ea typeface="+mn-ea"/>
                <a:cs typeface="+mn-cs"/>
                <a:hlinkClick r:id="rId3"/>
              </a:rPr>
              <a:t>SQLiteOpenHelper</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4"/>
              </a:rPr>
              <a:t>onCreate</a:t>
            </a:r>
            <a:r>
              <a:rPr lang="en-US" sz="1200" b="0" i="0" u="none" strike="noStrike" kern="1200" dirty="0">
                <a:solidFill>
                  <a:schemeClr val="tx1"/>
                </a:solidFill>
                <a:effectLst/>
                <a:latin typeface="+mn-lt"/>
                <a:ea typeface="+mn-ea"/>
                <a:cs typeface="+mn-cs"/>
                <a:hlinkClick r:id="rId4"/>
              </a:rPr>
              <a:t>()</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hlinkClick r:id="rId5"/>
              </a:rPr>
              <a:t>onUpgrade</a:t>
            </a:r>
            <a:r>
              <a:rPr lang="en-US" sz="1200" b="0" i="0" u="none" strike="noStrike" kern="1200" dirty="0">
                <a:solidFill>
                  <a:schemeClr val="tx1"/>
                </a:solidFill>
                <a:effectLst/>
                <a:latin typeface="+mn-lt"/>
                <a:ea typeface="+mn-ea"/>
                <a:cs typeface="+mn-cs"/>
                <a:hlinkClick r:id="rId5"/>
              </a:rPr>
              <a:t>()</a:t>
            </a:r>
            <a:r>
              <a:rPr lang="en-US" sz="1200" b="0" i="0" kern="1200" dirty="0">
                <a:solidFill>
                  <a:schemeClr val="tx1"/>
                </a:solidFill>
                <a:effectLst/>
                <a:latin typeface="+mn-lt"/>
                <a:ea typeface="+mn-ea"/>
                <a:cs typeface="+mn-cs"/>
              </a:rPr>
              <a:t> callbacks are invoked when the database is actually opened, for example by a call to </a:t>
            </a:r>
            <a:r>
              <a:rPr lang="en-US" sz="1200" b="0" i="0" u="none" strike="noStrike" kern="1200" dirty="0" err="1">
                <a:solidFill>
                  <a:schemeClr val="tx1"/>
                </a:solidFill>
                <a:effectLst/>
                <a:latin typeface="+mn-lt"/>
                <a:ea typeface="+mn-ea"/>
                <a:cs typeface="+mn-cs"/>
                <a:hlinkClick r:id="rId6"/>
              </a:rPr>
              <a:t>getWritableDatabase</a:t>
            </a:r>
            <a:r>
              <a:rPr lang="en-US" sz="1200" b="0" i="0" u="none" strike="noStrike" kern="1200" dirty="0">
                <a:solidFill>
                  <a:schemeClr val="tx1"/>
                </a:solidFill>
                <a:effectLst/>
                <a:latin typeface="+mn-lt"/>
                <a:ea typeface="+mn-ea"/>
                <a:cs typeface="+mn-cs"/>
                <a:hlinkClick r:id="rId6"/>
              </a:rPr>
              <a:t>()</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getReadableDatabase</a:t>
            </a:r>
            <a:r>
              <a:rPr lang="en-US" sz="1200" b="0" i="0" u="none" strike="noStrike"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The database is not opened when the database helper object itself is created.</a:t>
            </a:r>
          </a:p>
          <a:p>
            <a:pPr fontAlgn="base"/>
            <a:r>
              <a:rPr lang="en-US" sz="1200" b="0" i="0" kern="1200" dirty="0" err="1">
                <a:solidFill>
                  <a:schemeClr val="tx1"/>
                </a:solidFill>
                <a:effectLst/>
                <a:latin typeface="+mn-lt"/>
                <a:ea typeface="+mn-ea"/>
                <a:cs typeface="+mn-cs"/>
              </a:rPr>
              <a:t>SQLiteOpenHelper</a:t>
            </a:r>
            <a:r>
              <a:rPr lang="en-US" sz="1200" b="0" i="0" kern="1200" dirty="0">
                <a:solidFill>
                  <a:schemeClr val="tx1"/>
                </a:solidFill>
                <a:effectLst/>
                <a:latin typeface="+mn-lt"/>
                <a:ea typeface="+mn-ea"/>
                <a:cs typeface="+mn-cs"/>
              </a:rPr>
              <a:t> versions the database files. The version number is the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argument passed to the </a:t>
            </a:r>
            <a:r>
              <a:rPr lang="en-US" sz="1200" b="0" i="0" u="none" strike="noStrike" kern="1200" dirty="0">
                <a:solidFill>
                  <a:schemeClr val="tx1"/>
                </a:solidFill>
                <a:effectLst/>
                <a:latin typeface="+mn-lt"/>
                <a:ea typeface="+mn-ea"/>
                <a:cs typeface="+mn-cs"/>
                <a:hlinkClick r:id="rId7"/>
              </a:rPr>
              <a:t>constructor</a:t>
            </a:r>
            <a:r>
              <a:rPr lang="en-US" sz="1200" b="0" i="0" kern="1200" dirty="0">
                <a:solidFill>
                  <a:schemeClr val="tx1"/>
                </a:solidFill>
                <a:effectLst/>
                <a:latin typeface="+mn-lt"/>
                <a:ea typeface="+mn-ea"/>
                <a:cs typeface="+mn-cs"/>
              </a:rPr>
              <a:t>. In the database file, the version number is stored in </a:t>
            </a:r>
            <a:r>
              <a:rPr lang="en-US" sz="1200" b="0" i="0" u="none" strike="noStrike" kern="1200" dirty="0">
                <a:solidFill>
                  <a:schemeClr val="tx1"/>
                </a:solidFill>
                <a:effectLst/>
                <a:latin typeface="+mn-lt"/>
                <a:ea typeface="+mn-ea"/>
                <a:cs typeface="+mn-cs"/>
                <a:hlinkClick r:id="rId8"/>
              </a:rPr>
              <a:t>PRAGMA </a:t>
            </a:r>
            <a:r>
              <a:rPr lang="en-US" sz="1200" b="0" i="0" u="none" strike="noStrike" kern="1200" dirty="0" err="1">
                <a:solidFill>
                  <a:schemeClr val="tx1"/>
                </a:solidFill>
                <a:effectLst/>
                <a:latin typeface="+mn-lt"/>
                <a:ea typeface="+mn-ea"/>
                <a:cs typeface="+mn-cs"/>
                <a:hlinkClick r:id="rId8"/>
              </a:rPr>
              <a:t>user_version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onCreate</a:t>
            </a:r>
            <a:r>
              <a:rPr lang="en-US" sz="1200" b="0" i="0" kern="1200" dirty="0">
                <a:solidFill>
                  <a:schemeClr val="tx1"/>
                </a:solidFill>
                <a:effectLst/>
                <a:latin typeface="+mn-lt"/>
                <a:ea typeface="+mn-ea"/>
                <a:cs typeface="+mn-cs"/>
              </a:rPr>
              <a:t>() is only run when the database file did not exist and was just created. </a:t>
            </a:r>
          </a:p>
          <a:p>
            <a:pPr fontAlgn="base"/>
            <a:r>
              <a:rPr lang="en-US" dirty="0" err="1"/>
              <a:t>onUpgrade</a:t>
            </a:r>
            <a:r>
              <a:rPr lang="en-US" dirty="0"/>
              <a:t>()</a:t>
            </a:r>
            <a:r>
              <a:rPr lang="en-US" sz="1200" b="0" i="0" kern="1200" dirty="0">
                <a:solidFill>
                  <a:schemeClr val="tx1"/>
                </a:solidFill>
                <a:effectLst/>
                <a:latin typeface="+mn-lt"/>
                <a:ea typeface="+mn-ea"/>
                <a:cs typeface="+mn-cs"/>
              </a:rPr>
              <a:t> is only called when the database file exists but the stored version number is lower than requested in constructor. The </a:t>
            </a:r>
            <a:r>
              <a:rPr lang="en-US" dirty="0" err="1"/>
              <a:t>onUpgrade</a:t>
            </a:r>
            <a:r>
              <a:rPr lang="en-US" dirty="0"/>
              <a:t>()</a:t>
            </a:r>
            <a:r>
              <a:rPr lang="en-US" sz="1200" b="0" i="0" kern="1200" dirty="0">
                <a:solidFill>
                  <a:schemeClr val="tx1"/>
                </a:solidFill>
                <a:effectLst/>
                <a:latin typeface="+mn-lt"/>
                <a:ea typeface="+mn-ea"/>
                <a:cs typeface="+mn-cs"/>
              </a:rPr>
              <a:t> should update the table schema to the requested version.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Primary key auto increment:</a:t>
            </a:r>
          </a:p>
          <a:p>
            <a:pPr fontAlgn="base"/>
            <a:r>
              <a:rPr lang="en-US" sz="1200" b="0" i="0" kern="1200" dirty="0">
                <a:solidFill>
                  <a:schemeClr val="tx1"/>
                </a:solidFill>
                <a:effectLst/>
                <a:latin typeface="+mn-lt"/>
                <a:ea typeface="+mn-ea"/>
                <a:cs typeface="+mn-cs"/>
              </a:rPr>
              <a:t>http://stackoverflow.com/questions/4388459/how-to-make-auto-increment-on-android-sqlite-database</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36</a:t>
            </a:fld>
            <a:endParaRPr lang="en-US"/>
          </a:p>
        </p:txBody>
      </p:sp>
    </p:spTree>
    <p:extLst>
      <p:ext uri="{BB962C8B-B14F-4D97-AF65-F5344CB8AC3E}">
        <p14:creationId xmlns:p14="http://schemas.microsoft.com/office/powerpoint/2010/main" val="326582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hlinkClick r:id="rId3"/>
              </a:rPr>
              <a:t>http://developer.android.com/reference/android/database/sqlite/SQLiteDatabase.html</a:t>
            </a:r>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We use </a:t>
            </a:r>
            <a:r>
              <a:rPr lang="en-US" sz="1200" b="1" i="0" kern="1200" dirty="0">
                <a:solidFill>
                  <a:schemeClr val="tx1"/>
                </a:solidFill>
                <a:latin typeface="+mn-lt"/>
                <a:ea typeface="+mn-ea"/>
                <a:cs typeface="+mn-cs"/>
              </a:rPr>
              <a:t>public long insert (String table, String </a:t>
            </a:r>
            <a:r>
              <a:rPr lang="en-US" sz="1200" b="1" i="0" kern="1200" dirty="0" err="1">
                <a:solidFill>
                  <a:schemeClr val="tx1"/>
                </a:solidFill>
                <a:latin typeface="+mn-lt"/>
                <a:ea typeface="+mn-ea"/>
                <a:cs typeface="+mn-cs"/>
              </a:rPr>
              <a:t>nullColumnHack</a:t>
            </a:r>
            <a:r>
              <a:rPr lang="en-US" sz="1200" b="1" i="0" kern="1200" dirty="0">
                <a:solidFill>
                  <a:schemeClr val="tx1"/>
                </a:solidFill>
                <a:latin typeface="+mn-lt"/>
                <a:ea typeface="+mn-ea"/>
                <a:cs typeface="+mn-cs"/>
              </a:rPr>
              <a:t>, </a:t>
            </a:r>
            <a:r>
              <a:rPr lang="en-US" sz="1200" b="1" i="0" kern="1200" dirty="0" err="1">
                <a:solidFill>
                  <a:schemeClr val="tx1"/>
                </a:solidFill>
                <a:latin typeface="+mn-lt"/>
                <a:ea typeface="+mn-ea"/>
                <a:cs typeface="+mn-cs"/>
              </a:rPr>
              <a:t>ContentValues</a:t>
            </a:r>
            <a:r>
              <a:rPr lang="en-US" sz="1200" b="1" i="0" kern="1200" dirty="0">
                <a:solidFill>
                  <a:schemeClr val="tx1"/>
                </a:solidFill>
                <a:latin typeface="+mn-lt"/>
                <a:ea typeface="+mn-ea"/>
                <a:cs typeface="+mn-cs"/>
              </a:rPr>
              <a:t> values) </a:t>
            </a:r>
            <a:r>
              <a:rPr lang="en-US" sz="1200" b="0" i="0" kern="1200" dirty="0">
                <a:solidFill>
                  <a:schemeClr val="tx1"/>
                </a:solidFill>
                <a:latin typeface="+mn-lt"/>
                <a:ea typeface="+mn-ea"/>
                <a:cs typeface="+mn-cs"/>
              </a:rPr>
              <a:t>API to create a new row into the table.</a:t>
            </a:r>
          </a:p>
          <a:p>
            <a:r>
              <a:rPr lang="en-US" sz="1200" b="0" i="0" kern="1200" dirty="0" err="1">
                <a:solidFill>
                  <a:schemeClr val="tx1"/>
                </a:solidFill>
                <a:latin typeface="+mn-lt"/>
                <a:ea typeface="+mn-ea"/>
                <a:cs typeface="+mn-cs"/>
              </a:rPr>
              <a:t>ContentValues</a:t>
            </a:r>
            <a:r>
              <a:rPr lang="en-US" sz="1200" b="0" i="0" kern="1200" dirty="0">
                <a:solidFill>
                  <a:schemeClr val="tx1"/>
                </a:solidFill>
                <a:latin typeface="+mn-lt"/>
                <a:ea typeface="+mn-ea"/>
                <a:cs typeface="+mn-cs"/>
              </a:rPr>
              <a:t> a (</a:t>
            </a:r>
            <a:r>
              <a:rPr lang="en-US" sz="1200" b="0" i="0" kern="1200" dirty="0" err="1">
                <a:solidFill>
                  <a:schemeClr val="tx1"/>
                </a:solidFill>
                <a:latin typeface="+mn-lt"/>
                <a:ea typeface="+mn-ea"/>
                <a:cs typeface="+mn-cs"/>
              </a:rPr>
              <a:t>key,value</a:t>
            </a:r>
            <a:r>
              <a:rPr lang="en-US" sz="1200" b="0" i="0" kern="1200" dirty="0">
                <a:solidFill>
                  <a:schemeClr val="tx1"/>
                </a:solidFill>
                <a:latin typeface="+mn-lt"/>
                <a:ea typeface="+mn-ea"/>
                <a:cs typeface="+mn-cs"/>
              </a:rPr>
              <a:t>) pair is the actual row detail. Key is the column name and value is the column value. </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We use </a:t>
            </a:r>
            <a:r>
              <a:rPr lang="en-US" sz="1200" b="1" i="0" kern="1200" dirty="0">
                <a:solidFill>
                  <a:schemeClr val="tx1"/>
                </a:solidFill>
                <a:latin typeface="+mn-lt"/>
                <a:ea typeface="+mn-ea"/>
                <a:cs typeface="+mn-cs"/>
              </a:rPr>
              <a:t>public Cursor query(String table, String[] columns, String selection, String[] </a:t>
            </a:r>
            <a:r>
              <a:rPr lang="en-US" sz="1200" b="1" i="0" kern="1200" dirty="0" err="1">
                <a:solidFill>
                  <a:schemeClr val="tx1"/>
                </a:solidFill>
                <a:latin typeface="+mn-lt"/>
                <a:ea typeface="+mn-ea"/>
                <a:cs typeface="+mn-cs"/>
              </a:rPr>
              <a:t>selectionArgs</a:t>
            </a:r>
            <a:r>
              <a:rPr lang="en-US" sz="1200" b="1" i="0" kern="1200" dirty="0">
                <a:solidFill>
                  <a:schemeClr val="tx1"/>
                </a:solidFill>
                <a:latin typeface="+mn-lt"/>
                <a:ea typeface="+mn-ea"/>
                <a:cs typeface="+mn-cs"/>
              </a:rPr>
              <a:t>, String </a:t>
            </a:r>
            <a:r>
              <a:rPr lang="en-US" sz="1200" b="1" i="0" kern="1200" dirty="0" err="1">
                <a:solidFill>
                  <a:schemeClr val="tx1"/>
                </a:solidFill>
                <a:latin typeface="+mn-lt"/>
                <a:ea typeface="+mn-ea"/>
                <a:cs typeface="+mn-cs"/>
              </a:rPr>
              <a:t>groupBy</a:t>
            </a:r>
            <a:r>
              <a:rPr lang="en-US" sz="1200" b="1" i="0" kern="1200" dirty="0">
                <a:solidFill>
                  <a:schemeClr val="tx1"/>
                </a:solidFill>
                <a:latin typeface="+mn-lt"/>
                <a:ea typeface="+mn-ea"/>
                <a:cs typeface="+mn-cs"/>
              </a:rPr>
              <a:t>, String having, String </a:t>
            </a:r>
            <a:r>
              <a:rPr lang="en-US" sz="1200" b="1" i="0" kern="1200" dirty="0" err="1">
                <a:solidFill>
                  <a:schemeClr val="tx1"/>
                </a:solidFill>
                <a:latin typeface="+mn-lt"/>
                <a:ea typeface="+mn-ea"/>
                <a:cs typeface="+mn-cs"/>
              </a:rPr>
              <a:t>orderBy</a:t>
            </a:r>
            <a:r>
              <a:rPr lang="en-US" sz="1200" b="1" i="0" kern="1200" dirty="0">
                <a:solidFill>
                  <a:schemeClr val="tx1"/>
                </a:solidFill>
                <a:latin typeface="+mn-lt"/>
                <a:ea typeface="+mn-ea"/>
                <a:cs typeface="+mn-cs"/>
              </a:rPr>
              <a:t>) </a:t>
            </a:r>
            <a:r>
              <a:rPr lang="en-US" sz="1200" b="0" i="0" kern="1200" dirty="0">
                <a:solidFill>
                  <a:schemeClr val="tx1"/>
                </a:solidFill>
                <a:latin typeface="+mn-lt"/>
                <a:ea typeface="+mn-ea"/>
                <a:cs typeface="+mn-cs"/>
              </a:rPr>
              <a:t>API to query/read all rows from the table.</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We use </a:t>
            </a:r>
            <a:r>
              <a:rPr lang="en-US" sz="1200" b="1" i="0" kern="1200" dirty="0">
                <a:solidFill>
                  <a:schemeClr val="tx1"/>
                </a:solidFill>
                <a:latin typeface="+mn-lt"/>
                <a:ea typeface="+mn-ea"/>
                <a:cs typeface="+mn-cs"/>
              </a:rPr>
              <a:t>public </a:t>
            </a:r>
            <a:r>
              <a:rPr lang="en-US" sz="1200" b="1" i="0" kern="1200" dirty="0" err="1">
                <a:solidFill>
                  <a:schemeClr val="tx1"/>
                </a:solidFill>
                <a:latin typeface="+mn-lt"/>
                <a:ea typeface="+mn-ea"/>
                <a:cs typeface="+mn-cs"/>
              </a:rPr>
              <a:t>int</a:t>
            </a:r>
            <a:r>
              <a:rPr lang="en-US" sz="1200" b="1" i="0" kern="1200" dirty="0">
                <a:solidFill>
                  <a:schemeClr val="tx1"/>
                </a:solidFill>
                <a:latin typeface="+mn-lt"/>
                <a:ea typeface="+mn-ea"/>
                <a:cs typeface="+mn-cs"/>
              </a:rPr>
              <a:t> delete (String table, String </a:t>
            </a:r>
            <a:r>
              <a:rPr lang="en-US" sz="1200" b="1" i="0" kern="1200" dirty="0" err="1">
                <a:solidFill>
                  <a:schemeClr val="tx1"/>
                </a:solidFill>
                <a:latin typeface="+mn-lt"/>
                <a:ea typeface="+mn-ea"/>
                <a:cs typeface="+mn-cs"/>
              </a:rPr>
              <a:t>whereClause</a:t>
            </a:r>
            <a:r>
              <a:rPr lang="en-US" sz="1200" b="1" i="0" kern="1200" dirty="0">
                <a:solidFill>
                  <a:schemeClr val="tx1"/>
                </a:solidFill>
                <a:latin typeface="+mn-lt"/>
                <a:ea typeface="+mn-ea"/>
                <a:cs typeface="+mn-cs"/>
              </a:rPr>
              <a:t>, String[] </a:t>
            </a:r>
            <a:r>
              <a:rPr lang="en-US" sz="1200" b="1" i="0" kern="1200" dirty="0" err="1">
                <a:solidFill>
                  <a:schemeClr val="tx1"/>
                </a:solidFill>
                <a:latin typeface="+mn-lt"/>
                <a:ea typeface="+mn-ea"/>
                <a:cs typeface="+mn-cs"/>
              </a:rPr>
              <a:t>whereArgs</a:t>
            </a:r>
            <a:r>
              <a:rPr lang="en-US" sz="1200" b="1" i="0" kern="1200" dirty="0">
                <a:solidFill>
                  <a:schemeClr val="tx1"/>
                </a:solidFill>
                <a:latin typeface="+mn-lt"/>
                <a:ea typeface="+mn-ea"/>
                <a:cs typeface="+mn-cs"/>
              </a:rPr>
              <a:t>) </a:t>
            </a:r>
            <a:r>
              <a:rPr lang="en-US" sz="1200" b="0" i="0" kern="1200" dirty="0">
                <a:solidFill>
                  <a:schemeClr val="tx1"/>
                </a:solidFill>
                <a:latin typeface="+mn-lt"/>
                <a:ea typeface="+mn-ea"/>
                <a:cs typeface="+mn-cs"/>
              </a:rPr>
              <a:t>API to delete a row from the table.</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We use </a:t>
            </a:r>
            <a:r>
              <a:rPr lang="en-US" sz="1200" b="1" i="0" kern="1200" dirty="0">
                <a:solidFill>
                  <a:schemeClr val="tx1"/>
                </a:solidFill>
                <a:latin typeface="+mn-lt"/>
                <a:ea typeface="+mn-ea"/>
                <a:cs typeface="+mn-cs"/>
              </a:rPr>
              <a:t>public </a:t>
            </a:r>
            <a:r>
              <a:rPr lang="en-US" sz="1200" b="1" i="0" kern="1200" dirty="0" err="1">
                <a:solidFill>
                  <a:schemeClr val="tx1"/>
                </a:solidFill>
                <a:latin typeface="+mn-lt"/>
                <a:ea typeface="+mn-ea"/>
                <a:cs typeface="+mn-cs"/>
              </a:rPr>
              <a:t>int</a:t>
            </a:r>
            <a:r>
              <a:rPr lang="en-US" sz="1200" b="1" i="0" kern="1200" dirty="0">
                <a:solidFill>
                  <a:schemeClr val="tx1"/>
                </a:solidFill>
                <a:latin typeface="+mn-lt"/>
                <a:ea typeface="+mn-ea"/>
                <a:cs typeface="+mn-cs"/>
              </a:rPr>
              <a:t> update (String table, </a:t>
            </a:r>
            <a:r>
              <a:rPr lang="en-US" sz="1200" b="1" i="0" kern="1200" dirty="0" err="1">
                <a:solidFill>
                  <a:schemeClr val="tx1"/>
                </a:solidFill>
                <a:latin typeface="+mn-lt"/>
                <a:ea typeface="+mn-ea"/>
                <a:cs typeface="+mn-cs"/>
              </a:rPr>
              <a:t>ContentValues</a:t>
            </a:r>
            <a:r>
              <a:rPr lang="en-US" sz="1200" b="1" i="0" kern="1200" dirty="0">
                <a:solidFill>
                  <a:schemeClr val="tx1"/>
                </a:solidFill>
                <a:latin typeface="+mn-lt"/>
                <a:ea typeface="+mn-ea"/>
                <a:cs typeface="+mn-cs"/>
              </a:rPr>
              <a:t> values, String </a:t>
            </a:r>
            <a:r>
              <a:rPr lang="en-US" sz="1200" b="1" i="0" kern="1200" dirty="0" err="1">
                <a:solidFill>
                  <a:schemeClr val="tx1"/>
                </a:solidFill>
                <a:latin typeface="+mn-lt"/>
                <a:ea typeface="+mn-ea"/>
                <a:cs typeface="+mn-cs"/>
              </a:rPr>
              <a:t>whereClause</a:t>
            </a:r>
            <a:r>
              <a:rPr lang="en-US" sz="1200" b="1" i="0" kern="1200" dirty="0">
                <a:solidFill>
                  <a:schemeClr val="tx1"/>
                </a:solidFill>
                <a:latin typeface="+mn-lt"/>
                <a:ea typeface="+mn-ea"/>
                <a:cs typeface="+mn-cs"/>
              </a:rPr>
              <a:t>, String[] </a:t>
            </a:r>
            <a:r>
              <a:rPr lang="en-US" sz="1200" b="1" i="0" kern="1200" dirty="0" err="1">
                <a:solidFill>
                  <a:schemeClr val="tx1"/>
                </a:solidFill>
                <a:latin typeface="+mn-lt"/>
                <a:ea typeface="+mn-ea"/>
                <a:cs typeface="+mn-cs"/>
              </a:rPr>
              <a:t>whereArgs</a:t>
            </a:r>
            <a:r>
              <a:rPr lang="en-US" sz="1200" b="1" i="0" kern="1200" dirty="0">
                <a:solidFill>
                  <a:schemeClr val="tx1"/>
                </a:solidFill>
                <a:latin typeface="+mn-lt"/>
                <a:ea typeface="+mn-ea"/>
                <a:cs typeface="+mn-cs"/>
              </a:rPr>
              <a:t>)</a:t>
            </a:r>
            <a:r>
              <a:rPr lang="en-US" sz="1200" b="0" i="0" kern="1200" dirty="0">
                <a:solidFill>
                  <a:schemeClr val="tx1"/>
                </a:solidFill>
                <a:latin typeface="+mn-lt"/>
                <a:ea typeface="+mn-ea"/>
                <a:cs typeface="+mn-cs"/>
              </a:rPr>
              <a:t>API to update/edit a row in the table.</a:t>
            </a:r>
          </a:p>
          <a:p>
            <a:endParaRPr lang="en-US" sz="1200" b="0" i="0" kern="1200" dirty="0">
              <a:solidFill>
                <a:schemeClr val="tx1"/>
              </a:solidFill>
              <a:latin typeface="+mn-lt"/>
              <a:ea typeface="+mn-ea"/>
              <a:cs typeface="+mn-cs"/>
            </a:endParaRPr>
          </a:p>
          <a:p>
            <a:pPr fontAlgn="base"/>
            <a:r>
              <a:rPr lang="en-US" dirty="0" err="1"/>
              <a:t>nullColumnHack</a:t>
            </a:r>
            <a:r>
              <a:rPr lang="en-US" dirty="0"/>
              <a:t>: </a:t>
            </a:r>
            <a:r>
              <a:rPr lang="en-US" sz="1200" b="0" i="0" kern="1200" dirty="0">
                <a:solidFill>
                  <a:schemeClr val="tx1"/>
                </a:solidFill>
                <a:effectLst/>
                <a:latin typeface="+mn-lt"/>
                <a:ea typeface="+mn-ea"/>
                <a:cs typeface="+mn-cs"/>
              </a:rPr>
              <a:t>Let's suppose you have a table named foo where all columns either allow NULL values or have defaults.</a:t>
            </a:r>
          </a:p>
          <a:p>
            <a:pPr fontAlgn="base"/>
            <a:r>
              <a:rPr lang="en-US" sz="1200" b="0" i="0" kern="1200" dirty="0">
                <a:solidFill>
                  <a:schemeClr val="tx1"/>
                </a:solidFill>
                <a:effectLst/>
                <a:latin typeface="+mn-lt"/>
                <a:ea typeface="+mn-ea"/>
                <a:cs typeface="+mn-cs"/>
              </a:rPr>
              <a:t>In some SQL implementations, this would be valid SQL:</a:t>
            </a:r>
          </a:p>
          <a:p>
            <a:pPr fontAlgn="base"/>
            <a:r>
              <a:rPr lang="en-US" sz="1200" kern="1200" dirty="0">
                <a:solidFill>
                  <a:schemeClr val="tx1"/>
                </a:solidFill>
                <a:effectLst/>
                <a:latin typeface="+mn-lt"/>
                <a:ea typeface="+mn-ea"/>
                <a:cs typeface="+mn-cs"/>
              </a:rPr>
              <a:t>`INSERT INTO `</a:t>
            </a:r>
            <a:r>
              <a:rPr lang="en-US" sz="1200" kern="1200" dirty="0" err="1">
                <a:solidFill>
                  <a:schemeClr val="tx1"/>
                </a:solidFill>
                <a:effectLst/>
                <a:latin typeface="+mn-lt"/>
                <a:ea typeface="+mn-ea"/>
                <a:cs typeface="+mn-cs"/>
              </a:rPr>
              <a:t>foo;</a:t>
            </a:r>
            <a:r>
              <a:rPr lang="en-US" sz="1200" b="0" i="0" kern="1200" dirty="0" err="1">
                <a:solidFill>
                  <a:schemeClr val="tx1"/>
                </a:solidFill>
                <a:effectLst/>
                <a:latin typeface="+mn-lt"/>
                <a:ea typeface="+mn-ea"/>
                <a:cs typeface="+mn-cs"/>
              </a:rPr>
              <a:t>That's</a:t>
            </a:r>
            <a:r>
              <a:rPr lang="en-US" sz="1200" b="0" i="0" kern="1200" dirty="0">
                <a:solidFill>
                  <a:schemeClr val="tx1"/>
                </a:solidFill>
                <a:effectLst/>
                <a:latin typeface="+mn-lt"/>
                <a:ea typeface="+mn-ea"/>
                <a:cs typeface="+mn-cs"/>
              </a:rPr>
              <a:t> not valid in SQLite. You have to have at least one column specified:</a:t>
            </a:r>
          </a:p>
          <a:p>
            <a:pPr fontAlgn="base"/>
            <a:r>
              <a:rPr lang="en-US" sz="1200" kern="1200" dirty="0">
                <a:solidFill>
                  <a:schemeClr val="tx1"/>
                </a:solidFill>
                <a:effectLst/>
                <a:latin typeface="+mn-lt"/>
                <a:ea typeface="+mn-ea"/>
                <a:cs typeface="+mn-cs"/>
              </a:rPr>
              <a:t>INSERT INTO foo (</a:t>
            </a:r>
            <a:r>
              <a:rPr lang="en-US" sz="1200" kern="1200" dirty="0" err="1">
                <a:solidFill>
                  <a:schemeClr val="tx1"/>
                </a:solidFill>
                <a:effectLst/>
                <a:latin typeface="+mn-lt"/>
                <a:ea typeface="+mn-ea"/>
                <a:cs typeface="+mn-cs"/>
              </a:rPr>
              <a:t>somecol</a:t>
            </a:r>
            <a:r>
              <a:rPr lang="en-US" sz="1200" kern="1200" dirty="0">
                <a:solidFill>
                  <a:schemeClr val="tx1"/>
                </a:solidFill>
                <a:effectLst/>
                <a:latin typeface="+mn-lt"/>
                <a:ea typeface="+mn-ea"/>
                <a:cs typeface="+mn-cs"/>
              </a:rPr>
              <a:t>) VALUES (NULL);</a:t>
            </a:r>
            <a:r>
              <a:rPr lang="en-US" sz="1200" b="0" i="0" kern="1200" dirty="0">
                <a:solidFill>
                  <a:schemeClr val="tx1"/>
                </a:solidFill>
                <a:effectLst/>
                <a:latin typeface="+mn-lt"/>
                <a:ea typeface="+mn-ea"/>
                <a:cs typeface="+mn-cs"/>
              </a:rPr>
              <a:t>Hence, in the case where you pass an empty </a:t>
            </a:r>
            <a:r>
              <a:rPr lang="en-US" sz="1200" b="0" i="0" kern="1200" dirty="0" err="1">
                <a:solidFill>
                  <a:schemeClr val="tx1"/>
                </a:solidFill>
                <a:effectLst/>
                <a:latin typeface="+mn-lt"/>
                <a:ea typeface="+mn-ea"/>
                <a:cs typeface="+mn-cs"/>
              </a:rPr>
              <a:t>ContentValues</a:t>
            </a:r>
            <a:r>
              <a:rPr lang="en-US" sz="1200" b="0" i="0" kern="1200" dirty="0">
                <a:solidFill>
                  <a:schemeClr val="tx1"/>
                </a:solidFill>
                <a:effectLst/>
                <a:latin typeface="+mn-lt"/>
                <a:ea typeface="+mn-ea"/>
                <a:cs typeface="+mn-cs"/>
              </a:rPr>
              <a:t> to insert(), Android and SQLite need some column that is safe to assign NULL to.</a:t>
            </a:r>
          </a:p>
          <a:p>
            <a:pPr fontAlgn="base"/>
            <a:endParaRPr lang="en-US" sz="1200" b="0" i="0" kern="1200" dirty="0">
              <a:solidFill>
                <a:schemeClr val="tx1"/>
              </a:solidFill>
              <a:effectLst/>
              <a:latin typeface="+mn-lt"/>
              <a:ea typeface="+mn-ea"/>
              <a:cs typeface="+mn-cs"/>
            </a:endParaRPr>
          </a:p>
          <a:p>
            <a:pPr fontAlgn="base"/>
            <a:r>
              <a:rPr lang="en-US" sz="1200" kern="1200" dirty="0" err="1">
                <a:solidFill>
                  <a:schemeClr val="tx1"/>
                </a:solidFill>
                <a:effectLst/>
                <a:latin typeface="+mn-lt"/>
                <a:ea typeface="+mn-ea"/>
                <a:cs typeface="+mn-cs"/>
              </a:rPr>
              <a:t>selectionArgs</a:t>
            </a:r>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String[]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 = { "first string", "second@string.com" }; </a:t>
            </a:r>
          </a:p>
          <a:p>
            <a:pPr fontAlgn="base"/>
            <a:r>
              <a:rPr lang="en-US" sz="1200" kern="1200" dirty="0">
                <a:solidFill>
                  <a:schemeClr val="tx1"/>
                </a:solidFill>
                <a:effectLst/>
                <a:latin typeface="+mn-lt"/>
                <a:ea typeface="+mn-ea"/>
                <a:cs typeface="+mn-cs"/>
              </a:rPr>
              <a:t>Cursor </a:t>
            </a:r>
            <a:r>
              <a:rPr lang="en-US" sz="1200" kern="1200" dirty="0" err="1">
                <a:solidFill>
                  <a:schemeClr val="tx1"/>
                </a:solidFill>
                <a:effectLst/>
                <a:latin typeface="+mn-lt"/>
                <a:ea typeface="+mn-ea"/>
                <a:cs typeface="+mn-cs"/>
              </a:rPr>
              <a:t>cursor</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db.query</a:t>
            </a:r>
            <a:r>
              <a:rPr lang="en-US" sz="1200" kern="1200" dirty="0">
                <a:solidFill>
                  <a:schemeClr val="tx1"/>
                </a:solidFill>
                <a:effectLst/>
                <a:latin typeface="+mn-lt"/>
                <a:ea typeface="+mn-ea"/>
                <a:cs typeface="+mn-cs"/>
              </a:rPr>
              <a:t>("TABLE_NAME", null, "name=? AND email=?", </a:t>
            </a:r>
            <a:r>
              <a:rPr lang="en-US" sz="1200" kern="1200" dirty="0" err="1">
                <a:solidFill>
                  <a:schemeClr val="tx1"/>
                </a:solidFill>
                <a:effectLst/>
                <a:latin typeface="+mn-lt"/>
                <a:ea typeface="+mn-ea"/>
                <a:cs typeface="+mn-cs"/>
              </a:rPr>
              <a:t>args</a:t>
            </a:r>
            <a:r>
              <a:rPr lang="en-US" sz="1200" kern="1200" dirty="0">
                <a:solidFill>
                  <a:schemeClr val="tx1"/>
                </a:solidFill>
                <a:effectLst/>
                <a:latin typeface="+mn-lt"/>
                <a:ea typeface="+mn-ea"/>
                <a:cs typeface="+mn-cs"/>
              </a:rPr>
              <a:t>, null);</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37</a:t>
            </a:fld>
            <a:endParaRPr lang="en-US"/>
          </a:p>
        </p:txBody>
      </p:sp>
    </p:spTree>
    <p:extLst>
      <p:ext uri="{BB962C8B-B14F-4D97-AF65-F5344CB8AC3E}">
        <p14:creationId xmlns:p14="http://schemas.microsoft.com/office/powerpoint/2010/main" val="1212524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err="1">
                <a:solidFill>
                  <a:schemeClr val="tx1"/>
                </a:solidFill>
                <a:latin typeface="+mn-lt"/>
                <a:ea typeface="+mn-ea"/>
                <a:cs typeface="+mn-cs"/>
              </a:rPr>
              <a:t>ArrayAdapter</a:t>
            </a:r>
            <a:r>
              <a:rPr lang="en-US" sz="1200" kern="1200" dirty="0">
                <a:solidFill>
                  <a:schemeClr val="tx1"/>
                </a:solidFill>
                <a:latin typeface="+mn-lt"/>
                <a:ea typeface="+mn-ea"/>
                <a:cs typeface="+mn-cs"/>
              </a:rPr>
              <a:t>&lt;String&gt;</a:t>
            </a:r>
            <a:r>
              <a:rPr lang="en-US" sz="1200" kern="1200" dirty="0" err="1">
                <a:solidFill>
                  <a:schemeClr val="tx1"/>
                </a:solidFill>
                <a:latin typeface="+mn-lt"/>
                <a:ea typeface="+mn-ea"/>
                <a:cs typeface="+mn-cs"/>
              </a:rPr>
              <a:t>aa</a:t>
            </a:r>
            <a:r>
              <a:rPr lang="en-US" sz="1200" kern="1200" dirty="0">
                <a:solidFill>
                  <a:schemeClr val="tx1"/>
                </a:solidFill>
                <a:latin typeface="+mn-lt"/>
                <a:ea typeface="+mn-ea"/>
                <a:cs typeface="+mn-cs"/>
              </a:rPr>
              <a:t>=</a:t>
            </a:r>
            <a:r>
              <a:rPr lang="en-US" sz="1200" b="1" kern="1200" dirty="0">
                <a:solidFill>
                  <a:schemeClr val="tx1"/>
                </a:solidFill>
                <a:latin typeface="+mn-lt"/>
                <a:ea typeface="+mn-ea"/>
                <a:cs typeface="+mn-cs"/>
              </a:rPr>
              <a:t>new </a:t>
            </a:r>
            <a:r>
              <a:rPr lang="en-US" sz="1200" b="1" kern="1200" dirty="0" err="1">
                <a:solidFill>
                  <a:schemeClr val="tx1"/>
                </a:solidFill>
                <a:latin typeface="+mn-lt"/>
                <a:ea typeface="+mn-ea"/>
                <a:cs typeface="+mn-cs"/>
              </a:rPr>
              <a:t>ArrayAdapter</a:t>
            </a:r>
            <a:r>
              <a:rPr lang="en-US" sz="1200" b="1" kern="1200" dirty="0">
                <a:solidFill>
                  <a:schemeClr val="tx1"/>
                </a:solidFill>
                <a:latin typeface="+mn-lt"/>
                <a:ea typeface="+mn-ea"/>
                <a:cs typeface="+mn-cs"/>
              </a:rPr>
              <a:t>&lt;String&gt;(</a:t>
            </a:r>
            <a:r>
              <a:rPr lang="en-US" sz="1200" b="1" kern="1200" dirty="0" err="1">
                <a:solidFill>
                  <a:schemeClr val="tx1"/>
                </a:solidFill>
                <a:latin typeface="+mn-lt"/>
                <a:ea typeface="+mn-ea"/>
                <a:cs typeface="+mn-cs"/>
              </a:rPr>
              <a:t>getApplicationContext</a:t>
            </a:r>
            <a:r>
              <a:rPr lang="en-US" sz="1200" b="1" kern="1200" dirty="0">
                <a:solidFill>
                  <a:schemeClr val="tx1"/>
                </a:solidFill>
                <a:latin typeface="+mn-lt"/>
                <a:ea typeface="+mn-ea"/>
                <a:cs typeface="+mn-cs"/>
              </a:rPr>
              <a:t>(), </a:t>
            </a:r>
            <a:r>
              <a:rPr lang="en-US" sz="1200" b="1" kern="1200" dirty="0" err="1">
                <a:solidFill>
                  <a:schemeClr val="tx1"/>
                </a:solidFill>
                <a:latin typeface="+mn-lt"/>
                <a:ea typeface="+mn-ea"/>
                <a:cs typeface="+mn-cs"/>
              </a:rPr>
              <a:t>android.R.layout.</a:t>
            </a:r>
            <a:r>
              <a:rPr lang="en-US" sz="1200" b="1" i="1" kern="1200" dirty="0" err="1">
                <a:solidFill>
                  <a:schemeClr val="tx1"/>
                </a:solidFill>
                <a:latin typeface="+mn-lt"/>
                <a:ea typeface="+mn-ea"/>
                <a:cs typeface="+mn-cs"/>
              </a:rPr>
              <a:t>simple_list_item_single_choice,ss</a:t>
            </a:r>
            <a:r>
              <a:rPr lang="en-US" sz="1200" b="1" i="1" kern="1200" dirty="0">
                <a:solidFill>
                  <a:schemeClr val="tx1"/>
                </a:solidFill>
                <a:latin typeface="+mn-lt"/>
                <a:ea typeface="+mn-ea"/>
                <a:cs typeface="+mn-cs"/>
              </a:rPr>
              <a:t>);</a:t>
            </a:r>
          </a:p>
          <a:p>
            <a:r>
              <a:rPr lang="en-US" sz="1200" kern="1200" dirty="0" err="1">
                <a:solidFill>
                  <a:schemeClr val="tx1"/>
                </a:solidFill>
                <a:latin typeface="+mn-lt"/>
                <a:ea typeface="+mn-ea"/>
                <a:cs typeface="+mn-cs"/>
              </a:rPr>
              <a:t>lv.setChoiceMode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ListView.</a:t>
            </a:r>
            <a:r>
              <a:rPr lang="en-US" sz="1200" i="1" kern="1200" dirty="0" err="1">
                <a:solidFill>
                  <a:schemeClr val="tx1"/>
                </a:solidFill>
                <a:latin typeface="+mn-lt"/>
                <a:ea typeface="+mn-ea"/>
                <a:cs typeface="+mn-cs"/>
              </a:rPr>
              <a:t>CHOICE_MODE_SINGLE</a:t>
            </a:r>
            <a:r>
              <a:rPr lang="en-US" sz="1200" i="1" kern="1200" dirty="0">
                <a:solidFill>
                  <a:schemeClr val="tx1"/>
                </a:solidFill>
                <a:latin typeface="+mn-lt"/>
                <a:ea typeface="+mn-ea"/>
                <a:cs typeface="+mn-cs"/>
              </a:rPr>
              <a:t>);</a:t>
            </a:r>
          </a:p>
          <a:p>
            <a:endParaRPr lang="en-US" sz="1200" i="1" kern="1200" dirty="0">
              <a:solidFill>
                <a:schemeClr val="tx1"/>
              </a:solidFill>
              <a:latin typeface="+mn-lt"/>
              <a:ea typeface="+mn-ea"/>
              <a:cs typeface="+mn-cs"/>
            </a:endParaRPr>
          </a:p>
          <a:p>
            <a:r>
              <a:rPr lang="en-US" sz="1200" b="0" i="0" kern="1200" dirty="0">
                <a:solidFill>
                  <a:schemeClr val="tx1"/>
                </a:solidFill>
                <a:effectLst/>
                <a:latin typeface="+mn-lt"/>
                <a:ea typeface="+mn-ea"/>
                <a:cs typeface="+mn-cs"/>
              </a:rPr>
              <a:t>Adapters are not only used by ListView, but also by other views which extend </a:t>
            </a:r>
            <a:r>
              <a:rPr lang="en-US" sz="1200" b="0" i="0" kern="1200" dirty="0" err="1">
                <a:solidFill>
                  <a:schemeClr val="tx1"/>
                </a:solidFill>
                <a:effectLst/>
                <a:latin typeface="+mn-lt"/>
                <a:ea typeface="+mn-ea"/>
                <a:cs typeface="+mn-cs"/>
              </a:rPr>
              <a:t>AdapterView</a:t>
            </a:r>
            <a:r>
              <a:rPr lang="en-US" sz="1200" b="0" i="0" kern="1200" dirty="0">
                <a:solidFill>
                  <a:schemeClr val="tx1"/>
                </a:solidFill>
                <a:effectLst/>
                <a:latin typeface="+mn-lt"/>
                <a:ea typeface="+mn-ea"/>
                <a:cs typeface="+mn-cs"/>
              </a:rPr>
              <a:t> as, for example, Spinner, GridView, Gallery and </a:t>
            </a:r>
            <a:r>
              <a:rPr lang="en-US" sz="1200" b="0" i="0" kern="1200" dirty="0" err="1">
                <a:solidFill>
                  <a:schemeClr val="tx1"/>
                </a:solidFill>
                <a:effectLst/>
                <a:latin typeface="+mn-lt"/>
                <a:ea typeface="+mn-ea"/>
                <a:cs typeface="+mn-cs"/>
              </a:rPr>
              <a:t>StackView</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
            </a:r>
            <a:br>
              <a:rPr lang="en-US" sz="1200" b="1" i="0" kern="1200" dirty="0" smtClean="0">
                <a:solidFill>
                  <a:schemeClr val="tx1"/>
                </a:solidFill>
                <a:effectLst/>
                <a:latin typeface="+mn-lt"/>
                <a:ea typeface="+mn-ea"/>
                <a:cs typeface="+mn-cs"/>
              </a:rPr>
            </a:br>
            <a:endParaRPr lang="en-US" sz="1200" b="1" i="0" kern="1200" dirty="0" smtClean="0">
              <a:solidFill>
                <a:schemeClr val="tx1"/>
              </a:solidFill>
              <a:effectLst/>
              <a:latin typeface="+mn-lt"/>
              <a:ea typeface="+mn-ea"/>
              <a:cs typeface="+mn-cs"/>
            </a:endParaRPr>
          </a:p>
          <a:p>
            <a:r>
              <a:rPr lang="en-US" sz="1200" i="1" kern="1200" dirty="0" smtClean="0">
                <a:solidFill>
                  <a:schemeClr val="tx1"/>
                </a:solidFill>
                <a:latin typeface="+mn-lt"/>
                <a:ea typeface="+mn-ea"/>
                <a:cs typeface="+mn-cs"/>
              </a:rPr>
              <a:t>To add or delete item the adapter should be linked with </a:t>
            </a:r>
            <a:r>
              <a:rPr lang="en-US" sz="1200" i="1" kern="1200" dirty="0" err="1" smtClean="0">
                <a:solidFill>
                  <a:schemeClr val="tx1"/>
                </a:solidFill>
                <a:latin typeface="+mn-lt"/>
                <a:ea typeface="+mn-ea"/>
                <a:cs typeface="+mn-cs"/>
              </a:rPr>
              <a:t>arrayList</a:t>
            </a:r>
            <a:r>
              <a:rPr lang="en-US" sz="1200" i="1" kern="1200" dirty="0" smtClean="0">
                <a:solidFill>
                  <a:schemeClr val="tx1"/>
                </a:solidFill>
                <a:latin typeface="+mn-lt"/>
                <a:ea typeface="+mn-ea"/>
                <a:cs typeface="+mn-cs"/>
              </a:rPr>
              <a:t> not String[]</a:t>
            </a:r>
          </a:p>
          <a:p>
            <a:r>
              <a:rPr lang="en-US" dirty="0" smtClean="0"/>
              <a:t>https://github.com/codepath/android_guides/wiki/Using-an-ArrayAdapter-with-ListView</a:t>
            </a:r>
          </a:p>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5</a:t>
            </a:fld>
            <a:endParaRPr lang="en-US"/>
          </a:p>
        </p:txBody>
      </p:sp>
    </p:spTree>
    <p:extLst>
      <p:ext uri="{BB962C8B-B14F-4D97-AF65-F5344CB8AC3E}">
        <p14:creationId xmlns:p14="http://schemas.microsoft.com/office/powerpoint/2010/main" val="3919543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6</a:t>
            </a:fld>
            <a:endParaRPr lang="en-US"/>
          </a:p>
        </p:txBody>
      </p:sp>
    </p:spTree>
    <p:extLst>
      <p:ext uri="{BB962C8B-B14F-4D97-AF65-F5344CB8AC3E}">
        <p14:creationId xmlns:p14="http://schemas.microsoft.com/office/powerpoint/2010/main" val="3052365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66436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8</a:t>
            </a:fld>
            <a:endParaRPr lang="en-US"/>
          </a:p>
        </p:txBody>
      </p:sp>
    </p:spTree>
    <p:extLst>
      <p:ext uri="{BB962C8B-B14F-4D97-AF65-F5344CB8AC3E}">
        <p14:creationId xmlns:p14="http://schemas.microsoft.com/office/powerpoint/2010/main" val="3234768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listOfItem.add</a:t>
            </a:r>
            <a:r>
              <a:rPr lang="en-US" sz="1200" kern="1200" dirty="0" smtClean="0">
                <a:solidFill>
                  <a:schemeClr val="tx1"/>
                </a:solidFill>
                <a:latin typeface="+mn-lt"/>
                <a:ea typeface="+mn-ea"/>
                <a:cs typeface="+mn-cs"/>
              </a:rPr>
              <a:t>(String item);</a:t>
            </a:r>
          </a:p>
          <a:p>
            <a:r>
              <a:rPr lang="en-US" sz="1200" kern="1200" dirty="0" err="1" smtClean="0">
                <a:solidFill>
                  <a:schemeClr val="tx1"/>
                </a:solidFill>
                <a:latin typeface="+mn-lt"/>
                <a:ea typeface="+mn-ea"/>
                <a:cs typeface="+mn-cs"/>
              </a:rPr>
              <a:t>toDoItemsAdapter.notifyDataSetChanged</a:t>
            </a:r>
            <a:r>
              <a:rPr lang="en-US" sz="1200" kern="1200" dirty="0" smtClean="0">
                <a:solidFill>
                  <a:schemeClr val="tx1"/>
                </a:solidFill>
                <a:latin typeface="+mn-lt"/>
                <a:ea typeface="+mn-ea"/>
                <a:cs typeface="+mn-cs"/>
              </a:rPr>
              <a:t>(); // the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adapter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Where </a:t>
            </a:r>
            <a:r>
              <a:rPr lang="en-US" sz="1200" kern="1200" dirty="0" err="1" smtClean="0">
                <a:solidFill>
                  <a:schemeClr val="tx1"/>
                </a:solidFill>
                <a:latin typeface="+mn-lt"/>
                <a:ea typeface="+mn-ea"/>
                <a:cs typeface="+mn-cs"/>
              </a:rPr>
              <a:t>listOfItem</a:t>
            </a:r>
            <a:r>
              <a:rPr lang="en-US" sz="1200" kern="1200" dirty="0" smtClean="0">
                <a:solidFill>
                  <a:schemeClr val="tx1"/>
                </a:solidFill>
                <a:latin typeface="+mn-lt"/>
                <a:ea typeface="+mn-ea"/>
                <a:cs typeface="+mn-cs"/>
              </a:rPr>
              <a:t> is 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Arraylist</a:t>
            </a:r>
            <a:r>
              <a:rPr lang="en-US" sz="1200" kern="1200" baseline="0" dirty="0" smtClean="0">
                <a:solidFill>
                  <a:schemeClr val="tx1"/>
                </a:solidFill>
                <a:latin typeface="+mn-lt"/>
                <a:ea typeface="+mn-ea"/>
                <a:cs typeface="+mn-cs"/>
              </a:rPr>
              <a:t> that will be linked to the </a:t>
            </a:r>
            <a:r>
              <a:rPr lang="en-US" sz="1200" kern="1200" baseline="0" dirty="0" err="1" smtClean="0">
                <a:solidFill>
                  <a:schemeClr val="tx1"/>
                </a:solidFill>
                <a:latin typeface="+mn-lt"/>
                <a:ea typeface="+mn-ea"/>
                <a:cs typeface="+mn-cs"/>
              </a:rPr>
              <a:t>gridview</a:t>
            </a:r>
            <a:r>
              <a:rPr lang="en-US" sz="1200" kern="1200" baseline="0" dirty="0" smtClean="0">
                <a:solidFill>
                  <a:schemeClr val="tx1"/>
                </a:solidFill>
                <a:latin typeface="+mn-lt"/>
                <a:ea typeface="+mn-ea"/>
                <a:cs typeface="+mn-cs"/>
              </a:rPr>
              <a:t> instead of using String[]</a:t>
            </a:r>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11</a:t>
            </a:fld>
            <a:endParaRPr lang="en-US"/>
          </a:p>
        </p:txBody>
      </p:sp>
    </p:spTree>
    <p:extLst>
      <p:ext uri="{BB962C8B-B14F-4D97-AF65-F5344CB8AC3E}">
        <p14:creationId xmlns:p14="http://schemas.microsoft.com/office/powerpoint/2010/main" val="3408743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12</a:t>
            </a:fld>
            <a:endParaRPr lang="en-US"/>
          </a:p>
        </p:txBody>
      </p:sp>
    </p:spTree>
    <p:extLst>
      <p:ext uri="{BB962C8B-B14F-4D97-AF65-F5344CB8AC3E}">
        <p14:creationId xmlns:p14="http://schemas.microsoft.com/office/powerpoint/2010/main" val="402186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http://www.vogella.com/tutorials/AndroidIntent/article.html#intents_filter</a:t>
            </a:r>
          </a:p>
          <a:p>
            <a:r>
              <a:rPr lang="en-US" dirty="0"/>
              <a:t>Implicit intent:</a:t>
            </a:r>
            <a:br>
              <a:rPr lang="en-US" dirty="0"/>
            </a:br>
            <a:r>
              <a:rPr lang="en-US" dirty="0"/>
              <a:t>https://androiddesk.wordpress.com/tag/implicit-intent-using-an-example/</a:t>
            </a:r>
          </a:p>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13</a:t>
            </a:fld>
            <a:endParaRPr lang="en-US"/>
          </a:p>
        </p:txBody>
      </p:sp>
    </p:spTree>
    <p:extLst>
      <p:ext uri="{BB962C8B-B14F-4D97-AF65-F5344CB8AC3E}">
        <p14:creationId xmlns:p14="http://schemas.microsoft.com/office/powerpoint/2010/main" val="332985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05979"/>
            <a:ext cx="7239000" cy="857250"/>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r>
              <a:rPr lang="en-US"/>
              <a:t>Mobile Computing</a:t>
            </a:r>
          </a:p>
        </p:txBody>
      </p:sp>
      <p:sp>
        <p:nvSpPr>
          <p:cNvPr id="6" name="Slide Number Placeholder 5"/>
          <p:cNvSpPr>
            <a:spLocks noGrp="1"/>
          </p:cNvSpPr>
          <p:nvPr>
            <p:ph type="sldNum" sz="quarter" idx="12"/>
          </p:nvPr>
        </p:nvSpPr>
        <p:spPr/>
        <p:txBody>
          <a:bodyPr/>
          <a:lstStyle/>
          <a:p>
            <a:fld id="{FFD3E96C-1596-48F8-978E-9F6EBBD9775F}" type="slidenum">
              <a:rPr lang="en-US" smtClean="0"/>
              <a:pPr/>
              <a:t>‹#›</a:t>
            </a:fld>
            <a:endParaRPr lang="en-US"/>
          </a:p>
        </p:txBody>
      </p:sp>
      <p:cxnSp>
        <p:nvCxnSpPr>
          <p:cNvPr id="9" name="Straight Connector 8"/>
          <p:cNvCxnSpPr/>
          <p:nvPr userDrawn="1"/>
        </p:nvCxnSpPr>
        <p:spPr>
          <a:xfrm flipH="1">
            <a:off x="3581400" y="4686300"/>
            <a:ext cx="5105400"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flipH="1">
            <a:off x="914400" y="971550"/>
            <a:ext cx="5105400"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373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Android</a:t>
            </a:r>
            <a:endParaRPr dirty="0"/>
          </a:p>
        </p:txBody>
      </p:sp>
      <p:sp>
        <p:nvSpPr>
          <p:cNvPr id="55" name="Shape 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of values </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solidFill>
                  <a:prstClr val="black">
                    <a:tint val="75000"/>
                  </a:prstClr>
                </a:solidFill>
              </a:rPr>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solidFill>
                  <a:prstClr val="black">
                    <a:tint val="75000"/>
                  </a:prstClr>
                </a:solidFill>
              </a:rPr>
              <a:pPr/>
              <a:t>10</a:t>
            </a:fld>
            <a:endParaRPr lang="en-US">
              <a:solidFill>
                <a:prstClr val="black">
                  <a:tint val="75000"/>
                </a:prstClr>
              </a:solidFill>
            </a:endParaRPr>
          </a:p>
        </p:txBody>
      </p:sp>
      <p:pic>
        <p:nvPicPr>
          <p:cNvPr id="6" name="Picture 5"/>
          <p:cNvPicPr>
            <a:picLocks noChangeAspect="1"/>
          </p:cNvPicPr>
          <p:nvPr/>
        </p:nvPicPr>
        <p:blipFill rotWithShape="1">
          <a:blip r:embed="rId2"/>
          <a:srcRect l="28917" t="34374" r="54099" b="44793"/>
          <a:stretch/>
        </p:blipFill>
        <p:spPr>
          <a:xfrm>
            <a:off x="1600201" y="1314450"/>
            <a:ext cx="5832951" cy="3017044"/>
          </a:xfrm>
          <a:prstGeom prst="rect">
            <a:avLst/>
          </a:prstGeom>
        </p:spPr>
      </p:pic>
    </p:spTree>
    <p:extLst>
      <p:ext uri="{BB962C8B-B14F-4D97-AF65-F5344CB8AC3E}">
        <p14:creationId xmlns:p14="http://schemas.microsoft.com/office/powerpoint/2010/main" val="1513282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Activity: Binding array to grid view  </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11</a:t>
            </a:fld>
            <a:endParaRPr lang="en-US"/>
          </a:p>
        </p:txBody>
      </p:sp>
      <p:pic>
        <p:nvPicPr>
          <p:cNvPr id="6" name="Picture 5"/>
          <p:cNvPicPr>
            <a:picLocks noChangeAspect="1"/>
          </p:cNvPicPr>
          <p:nvPr/>
        </p:nvPicPr>
        <p:blipFill rotWithShape="1">
          <a:blip r:embed="rId3"/>
          <a:srcRect l="31040" t="17708" r="31478" b="51043"/>
          <a:stretch/>
        </p:blipFill>
        <p:spPr>
          <a:xfrm>
            <a:off x="152400" y="1188720"/>
            <a:ext cx="8973312" cy="3154680"/>
          </a:xfrm>
          <a:prstGeom prst="rect">
            <a:avLst/>
          </a:prstGeom>
        </p:spPr>
      </p:pic>
      <p:sp>
        <p:nvSpPr>
          <p:cNvPr id="7" name="Rectangle 6"/>
          <p:cNvSpPr/>
          <p:nvPr/>
        </p:nvSpPr>
        <p:spPr>
          <a:xfrm>
            <a:off x="0" y="2571750"/>
            <a:ext cx="8915400"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71800"/>
            <a:ext cx="8915400" cy="570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543300"/>
            <a:ext cx="8915400" cy="395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943350"/>
            <a:ext cx="8915400"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693624" y="3182035"/>
            <a:ext cx="2029723" cy="461665"/>
          </a:xfrm>
          <a:prstGeom prst="rect">
            <a:avLst/>
          </a:prstGeom>
          <a:solidFill>
            <a:schemeClr val="bg1"/>
          </a:solidFill>
        </p:spPr>
        <p:txBody>
          <a:bodyPr wrap="none" rtlCol="0">
            <a:spAutoFit/>
          </a:bodyPr>
          <a:lstStyle/>
          <a:p>
            <a:r>
              <a:rPr lang="en-US" sz="2400" b="1" dirty="0">
                <a:solidFill>
                  <a:schemeClr val="tx2">
                    <a:lumMod val="60000"/>
                    <a:lumOff val="40000"/>
                  </a:schemeClr>
                </a:solidFill>
              </a:rPr>
              <a:t>Get </a:t>
            </a:r>
            <a:r>
              <a:rPr lang="en-US" sz="2400" b="1" dirty="0" err="1">
                <a:solidFill>
                  <a:schemeClr val="tx2">
                    <a:lumMod val="60000"/>
                    <a:lumOff val="40000"/>
                  </a:schemeClr>
                </a:solidFill>
              </a:rPr>
              <a:t>gridview</a:t>
            </a:r>
            <a:endParaRPr lang="en-US" sz="2400" b="1" dirty="0">
              <a:solidFill>
                <a:schemeClr val="tx2">
                  <a:lumMod val="60000"/>
                  <a:lumOff val="40000"/>
                </a:schemeClr>
              </a:solidFill>
            </a:endParaRPr>
          </a:p>
        </p:txBody>
      </p:sp>
      <p:sp>
        <p:nvSpPr>
          <p:cNvPr id="12" name="TextBox 11"/>
          <p:cNvSpPr txBox="1"/>
          <p:nvPr/>
        </p:nvSpPr>
        <p:spPr>
          <a:xfrm>
            <a:off x="2511350" y="2225502"/>
            <a:ext cx="7675499" cy="461665"/>
          </a:xfrm>
          <a:prstGeom prst="rect">
            <a:avLst/>
          </a:prstGeom>
          <a:solidFill>
            <a:schemeClr val="bg1"/>
          </a:solidFill>
        </p:spPr>
        <p:txBody>
          <a:bodyPr wrap="none" rtlCol="0">
            <a:spAutoFit/>
          </a:bodyPr>
          <a:lstStyle/>
          <a:p>
            <a:r>
              <a:rPr lang="en-US" sz="2400" b="1" dirty="0">
                <a:solidFill>
                  <a:schemeClr val="tx2">
                    <a:lumMod val="60000"/>
                    <a:lumOff val="40000"/>
                  </a:schemeClr>
                </a:solidFill>
              </a:rPr>
              <a:t>Retrieve Array from strings file into array of strings</a:t>
            </a:r>
          </a:p>
        </p:txBody>
      </p:sp>
      <p:sp>
        <p:nvSpPr>
          <p:cNvPr id="13" name="TextBox 12"/>
          <p:cNvSpPr txBox="1"/>
          <p:nvPr/>
        </p:nvSpPr>
        <p:spPr>
          <a:xfrm>
            <a:off x="1749796" y="2625552"/>
            <a:ext cx="8528297" cy="461665"/>
          </a:xfrm>
          <a:prstGeom prst="rect">
            <a:avLst/>
          </a:prstGeom>
          <a:solidFill>
            <a:schemeClr val="bg1"/>
          </a:solidFill>
        </p:spPr>
        <p:txBody>
          <a:bodyPr wrap="none" rtlCol="0">
            <a:spAutoFit/>
          </a:bodyPr>
          <a:lstStyle/>
          <a:p>
            <a:r>
              <a:rPr lang="en-US" sz="2400" b="1" dirty="0">
                <a:solidFill>
                  <a:schemeClr val="tx2">
                    <a:lumMod val="60000"/>
                    <a:lumOff val="40000"/>
                  </a:schemeClr>
                </a:solidFill>
              </a:rPr>
              <a:t>Use </a:t>
            </a:r>
            <a:r>
              <a:rPr lang="en-US" sz="2400" b="1" dirty="0" err="1">
                <a:solidFill>
                  <a:schemeClr val="tx2">
                    <a:lumMod val="60000"/>
                    <a:lumOff val="40000"/>
                  </a:schemeClr>
                </a:solidFill>
              </a:rPr>
              <a:t>ArrayAdapter</a:t>
            </a:r>
            <a:r>
              <a:rPr lang="en-US" sz="2400" b="1" dirty="0">
                <a:solidFill>
                  <a:schemeClr val="tx2">
                    <a:lumMod val="60000"/>
                    <a:lumOff val="40000"/>
                  </a:schemeClr>
                </a:solidFill>
              </a:rPr>
              <a:t> to Bind array of strings to the </a:t>
            </a:r>
            <a:r>
              <a:rPr lang="en-US" sz="2400" b="1" dirty="0" err="1">
                <a:solidFill>
                  <a:schemeClr val="tx2">
                    <a:lumMod val="60000"/>
                    <a:lumOff val="40000"/>
                  </a:schemeClr>
                </a:solidFill>
              </a:rPr>
              <a:t>gridview</a:t>
            </a:r>
            <a:endParaRPr lang="en-US" sz="2400" b="1" dirty="0">
              <a:solidFill>
                <a:schemeClr val="tx2">
                  <a:lumMod val="60000"/>
                  <a:lumOff val="40000"/>
                </a:schemeClr>
              </a:solidFill>
            </a:endParaRPr>
          </a:p>
        </p:txBody>
      </p:sp>
      <p:sp>
        <p:nvSpPr>
          <p:cNvPr id="14" name="TextBox 13"/>
          <p:cNvSpPr txBox="1"/>
          <p:nvPr/>
        </p:nvSpPr>
        <p:spPr>
          <a:xfrm>
            <a:off x="3646690" y="3553540"/>
            <a:ext cx="5277855" cy="830997"/>
          </a:xfrm>
          <a:prstGeom prst="rect">
            <a:avLst/>
          </a:prstGeom>
          <a:solidFill>
            <a:schemeClr val="bg1"/>
          </a:solidFill>
        </p:spPr>
        <p:txBody>
          <a:bodyPr wrap="square" rtlCol="0">
            <a:spAutoFit/>
          </a:bodyPr>
          <a:lstStyle/>
          <a:p>
            <a:r>
              <a:rPr lang="en-US" sz="2400" b="1" dirty="0">
                <a:solidFill>
                  <a:schemeClr val="tx2">
                    <a:lumMod val="60000"/>
                    <a:lumOff val="40000"/>
                  </a:schemeClr>
                </a:solidFill>
              </a:rPr>
              <a:t>Set </a:t>
            </a:r>
            <a:r>
              <a:rPr lang="en-US" sz="2400" b="1" dirty="0" err="1">
                <a:solidFill>
                  <a:schemeClr val="tx2">
                    <a:lumMod val="60000"/>
                    <a:lumOff val="40000"/>
                  </a:schemeClr>
                </a:solidFill>
              </a:rPr>
              <a:t>gridview’s</a:t>
            </a:r>
            <a:r>
              <a:rPr lang="en-US" sz="2400" b="1" dirty="0">
                <a:solidFill>
                  <a:schemeClr val="tx2">
                    <a:lumMod val="60000"/>
                    <a:lumOff val="40000"/>
                  </a:schemeClr>
                </a:solidFill>
              </a:rPr>
              <a:t> Adapter with our Adapter</a:t>
            </a:r>
          </a:p>
        </p:txBody>
      </p:sp>
    </p:spTree>
    <p:extLst>
      <p:ext uri="{BB962C8B-B14F-4D97-AF65-F5344CB8AC3E}">
        <p14:creationId xmlns:p14="http://schemas.microsoft.com/office/powerpoint/2010/main" val="357250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par>
                                <p:cTn id="18" presetID="3" presetClass="exit" presetSubtype="10" fill="hold" grpId="1" nodeType="withEffect">
                                  <p:stCondLst>
                                    <p:cond delay="0"/>
                                  </p:stCondLst>
                                  <p:childTnLst>
                                    <p:animEffect transition="out" filter="blinds(horizont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1+#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par>
                                <p:cTn id="39" presetID="3" presetClass="exit" presetSubtype="10" fill="hold" grpId="1" nodeType="withEffect">
                                  <p:stCondLst>
                                    <p:cond delay="0"/>
                                  </p:stCondLst>
                                  <p:childTnLst>
                                    <p:animEffect transition="out" filter="blinds(horizontal)">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3" presetClass="exit" presetSubtype="10" fill="hold" grpId="1" nodeType="withEffect">
                                  <p:stCondLst>
                                    <p:cond delay="0"/>
                                  </p:stCondLst>
                                  <p:childTnLst>
                                    <p:animEffect transition="out" filter="blinds(horizontal)">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2" presetClass="entr" presetSubtype="2"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1+#ppt_w/2"/>
                                          </p:val>
                                        </p:tav>
                                        <p:tav tm="100000">
                                          <p:val>
                                            <p:strVal val="#ppt_x"/>
                                          </p:val>
                                        </p:tav>
                                      </p:tavLst>
                                    </p:anim>
                                    <p:anim calcmode="lin" valueType="num">
                                      <p:cBhvr additive="base">
                                        <p:cTn id="56" dur="500" fill="hold"/>
                                        <p:tgtEl>
                                          <p:spTgt spid="14"/>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1+#ppt_w/2"/>
                                          </p:val>
                                        </p:tav>
                                        <p:tav tm="100000">
                                          <p:val>
                                            <p:strVal val="#ppt_x"/>
                                          </p:val>
                                        </p:tav>
                                      </p:tavLst>
                                    </p:anim>
                                    <p:anim calcmode="lin" valueType="num">
                                      <p:cBhvr additive="base">
                                        <p:cTn id="6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Activity: Grid Click Listener</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12</a:t>
            </a:fld>
            <a:endParaRPr lang="en-US"/>
          </a:p>
        </p:txBody>
      </p:sp>
      <p:pic>
        <p:nvPicPr>
          <p:cNvPr id="7" name="Picture 6"/>
          <p:cNvPicPr>
            <a:picLocks noChangeAspect="1"/>
          </p:cNvPicPr>
          <p:nvPr/>
        </p:nvPicPr>
        <p:blipFill rotWithShape="1">
          <a:blip r:embed="rId3"/>
          <a:srcRect l="30673" t="51042" r="31845" b="12500"/>
          <a:stretch/>
        </p:blipFill>
        <p:spPr>
          <a:xfrm>
            <a:off x="76200" y="1177290"/>
            <a:ext cx="8973312" cy="3680460"/>
          </a:xfrm>
          <a:prstGeom prst="rect">
            <a:avLst/>
          </a:prstGeom>
        </p:spPr>
      </p:pic>
      <p:sp>
        <p:nvSpPr>
          <p:cNvPr id="8" name="Rectangle 7"/>
          <p:cNvSpPr/>
          <p:nvPr/>
        </p:nvSpPr>
        <p:spPr>
          <a:xfrm>
            <a:off x="1295400" y="2460799"/>
            <a:ext cx="6019800"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95400" y="2972990"/>
            <a:ext cx="6019800" cy="6914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95400" y="3657600"/>
            <a:ext cx="6019800" cy="58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310274" y="3261138"/>
            <a:ext cx="8715848" cy="461665"/>
          </a:xfrm>
          <a:prstGeom prst="rect">
            <a:avLst/>
          </a:prstGeom>
          <a:solidFill>
            <a:schemeClr val="bg1"/>
          </a:solidFill>
        </p:spPr>
        <p:txBody>
          <a:bodyPr wrap="none" rtlCol="0">
            <a:spAutoFit/>
          </a:bodyPr>
          <a:lstStyle/>
          <a:p>
            <a:r>
              <a:rPr lang="en-US" sz="2400" b="1" dirty="0">
                <a:solidFill>
                  <a:schemeClr val="tx2">
                    <a:lumMod val="60000"/>
                    <a:lumOff val="40000"/>
                  </a:schemeClr>
                </a:solidFill>
              </a:rPr>
              <a:t>Check if character is in a upper case then convert to lower</a:t>
            </a:r>
          </a:p>
        </p:txBody>
      </p:sp>
      <p:sp>
        <p:nvSpPr>
          <p:cNvPr id="12" name="TextBox 11"/>
          <p:cNvSpPr txBox="1"/>
          <p:nvPr/>
        </p:nvSpPr>
        <p:spPr>
          <a:xfrm>
            <a:off x="5376753" y="2057520"/>
            <a:ext cx="4115229" cy="461665"/>
          </a:xfrm>
          <a:prstGeom prst="rect">
            <a:avLst/>
          </a:prstGeom>
          <a:solidFill>
            <a:schemeClr val="bg1"/>
          </a:solidFill>
        </p:spPr>
        <p:txBody>
          <a:bodyPr wrap="none" rtlCol="0">
            <a:spAutoFit/>
          </a:bodyPr>
          <a:lstStyle/>
          <a:p>
            <a:r>
              <a:rPr lang="en-US" sz="2400" b="1" dirty="0">
                <a:solidFill>
                  <a:schemeClr val="tx2">
                    <a:lumMod val="60000"/>
                    <a:lumOff val="40000"/>
                  </a:schemeClr>
                </a:solidFill>
              </a:rPr>
              <a:t>Get </a:t>
            </a:r>
            <a:r>
              <a:rPr lang="en-US" sz="2400" b="1" dirty="0" err="1">
                <a:solidFill>
                  <a:schemeClr val="tx2">
                    <a:lumMod val="60000"/>
                    <a:lumOff val="40000"/>
                  </a:schemeClr>
                </a:solidFill>
              </a:rPr>
              <a:t>textview</a:t>
            </a:r>
            <a:r>
              <a:rPr lang="en-US" sz="2400" b="1" dirty="0">
                <a:solidFill>
                  <a:schemeClr val="tx2">
                    <a:lumMod val="60000"/>
                    <a:lumOff val="40000"/>
                  </a:schemeClr>
                </a:solidFill>
              </a:rPr>
              <a:t> and it’s value </a:t>
            </a:r>
          </a:p>
        </p:txBody>
      </p:sp>
      <p:sp>
        <p:nvSpPr>
          <p:cNvPr id="13" name="TextBox 12"/>
          <p:cNvSpPr txBox="1"/>
          <p:nvPr/>
        </p:nvSpPr>
        <p:spPr>
          <a:xfrm>
            <a:off x="1573926" y="2550081"/>
            <a:ext cx="8715848" cy="461665"/>
          </a:xfrm>
          <a:prstGeom prst="rect">
            <a:avLst/>
          </a:prstGeom>
          <a:solidFill>
            <a:schemeClr val="bg1"/>
          </a:solidFill>
        </p:spPr>
        <p:txBody>
          <a:bodyPr wrap="none" rtlCol="0">
            <a:spAutoFit/>
          </a:bodyPr>
          <a:lstStyle/>
          <a:p>
            <a:r>
              <a:rPr lang="en-US" sz="2400" b="1" dirty="0">
                <a:solidFill>
                  <a:schemeClr val="tx2">
                    <a:lumMod val="60000"/>
                    <a:lumOff val="40000"/>
                  </a:schemeClr>
                </a:solidFill>
              </a:rPr>
              <a:t>Check if character is in a lower case then convert to upper</a:t>
            </a:r>
          </a:p>
        </p:txBody>
      </p:sp>
    </p:spTree>
    <p:extLst>
      <p:ext uri="{BB962C8B-B14F-4D97-AF65-F5344CB8AC3E}">
        <p14:creationId xmlns:p14="http://schemas.microsoft.com/office/powerpoint/2010/main" val="29812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par>
                                <p:cTn id="18" presetID="3" presetClass="exit" presetSubtype="10" fill="hold" grpId="1" nodeType="withEffect">
                                  <p:stCondLst>
                                    <p:cond delay="0"/>
                                  </p:stCondLst>
                                  <p:childTnLst>
                                    <p:animEffect transition="out" filter="blinds(horizontal)">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2" presetClass="entr" presetSubtype="2"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1+#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3" presetClass="exit" presetSubtype="10" fill="hold" grpId="1" nodeType="withEffect">
                                  <p:stCondLst>
                                    <p:cond delay="0"/>
                                  </p:stCondLst>
                                  <p:childTnLst>
                                    <p:animEffect transition="out" filter="blinds(horizontal)">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3" presetClass="exit" presetSubtype="10" fill="hold" grpId="1" nodeType="withEffect">
                                  <p:stCondLst>
                                    <p:cond delay="0"/>
                                  </p:stCondLst>
                                  <p:childTnLst>
                                    <p:animEffect transition="out" filter="blinds(horizontal)">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P spid="12" grpId="0" animBg="1"/>
      <p:bldP spid="12" grpId="1" animBg="1"/>
      <p:bldP spid="13" grpId="0" animBg="1"/>
      <p:bldP spid="1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Intents</a:t>
            </a:r>
          </a:p>
        </p:txBody>
      </p:sp>
      <p:sp>
        <p:nvSpPr>
          <p:cNvPr id="3" name="Content Placeholder 2"/>
          <p:cNvSpPr>
            <a:spLocks noGrp="1"/>
          </p:cNvSpPr>
          <p:nvPr>
            <p:ph idx="1"/>
          </p:nvPr>
        </p:nvSpPr>
        <p:spPr/>
        <p:txBody>
          <a:bodyPr>
            <a:normAutofit fontScale="92500" lnSpcReduction="20000"/>
          </a:bodyPr>
          <a:lstStyle/>
          <a:p>
            <a:r>
              <a:rPr lang="en-US" dirty="0"/>
              <a:t>Intents support interaction between any of the application components available on an Android device, no matter which application they’re part of. </a:t>
            </a:r>
          </a:p>
          <a:p>
            <a:r>
              <a:rPr lang="en-US" dirty="0"/>
              <a:t>Android supports explicit and implicit intents.</a:t>
            </a:r>
          </a:p>
          <a:p>
            <a:pPr lvl="1"/>
            <a:r>
              <a:rPr lang="en-US" b="1" dirty="0"/>
              <a:t>Explicit Intents:</a:t>
            </a:r>
            <a:r>
              <a:rPr lang="en-US" dirty="0"/>
              <a:t> explicitly define the component which should be called by the Android system, by using the Java class as identifier.</a:t>
            </a:r>
          </a:p>
          <a:p>
            <a:pPr marL="457200" lvl="1" indent="0" algn="ctr">
              <a:buNone/>
            </a:pPr>
            <a:r>
              <a:rPr lang="en-US" dirty="0"/>
              <a:t>Intent i = </a:t>
            </a:r>
            <a:r>
              <a:rPr lang="en-US" b="1" dirty="0">
                <a:solidFill>
                  <a:srgbClr val="7F0055"/>
                </a:solidFill>
              </a:rPr>
              <a:t>new</a:t>
            </a:r>
            <a:r>
              <a:rPr lang="en-US" dirty="0"/>
              <a:t> Intent(</a:t>
            </a:r>
            <a:r>
              <a:rPr lang="en-US" b="1" dirty="0">
                <a:solidFill>
                  <a:srgbClr val="7F0055"/>
                </a:solidFill>
              </a:rPr>
              <a:t>this</a:t>
            </a:r>
            <a:r>
              <a:rPr lang="en-US" dirty="0"/>
              <a:t>, </a:t>
            </a:r>
            <a:r>
              <a:rPr lang="en-US" dirty="0" err="1"/>
              <a:t>ActivityTwo.</a:t>
            </a:r>
            <a:r>
              <a:rPr lang="en-US" b="1" dirty="0" err="1">
                <a:solidFill>
                  <a:srgbClr val="7F0055"/>
                </a:solidFill>
              </a:rPr>
              <a:t>class</a:t>
            </a:r>
            <a:r>
              <a:rPr lang="en-US" dirty="0"/>
              <a:t>);</a:t>
            </a:r>
          </a:p>
          <a:p>
            <a:pPr lvl="1"/>
            <a:r>
              <a:rPr lang="en-US" b="1" dirty="0"/>
              <a:t> Implicit Intents: </a:t>
            </a:r>
            <a:r>
              <a:rPr lang="en-US" dirty="0"/>
              <a:t>Implicit intents specify the action which should be performed and optionally data which provides content for the action.</a:t>
            </a:r>
          </a:p>
          <a:p>
            <a:pPr lvl="1"/>
            <a:r>
              <a:rPr lang="en-US" dirty="0"/>
              <a:t>The run time will choose the Activity to open</a:t>
            </a:r>
          </a:p>
          <a:p>
            <a:pPr marL="0" indent="0" algn="ctr">
              <a:buNone/>
            </a:pPr>
            <a:r>
              <a:rPr lang="en-US" sz="2000" dirty="0"/>
              <a:t>Intent i = </a:t>
            </a:r>
            <a:r>
              <a:rPr lang="en-US" sz="2000" b="1" dirty="0">
                <a:solidFill>
                  <a:srgbClr val="7F0055"/>
                </a:solidFill>
              </a:rPr>
              <a:t>new</a:t>
            </a:r>
            <a:r>
              <a:rPr lang="en-US" sz="2000" dirty="0"/>
              <a:t> Intent(</a:t>
            </a:r>
            <a:r>
              <a:rPr lang="en-US" sz="2000" dirty="0" err="1"/>
              <a:t>Intent.ACTION_VIEW</a:t>
            </a:r>
            <a:r>
              <a:rPr lang="en-US" sz="2000" dirty="0"/>
              <a:t>, </a:t>
            </a:r>
            <a:r>
              <a:rPr lang="en-US" sz="2000" dirty="0" err="1"/>
              <a:t>Uri.parse</a:t>
            </a:r>
            <a:r>
              <a:rPr lang="en-US" sz="2000" dirty="0"/>
              <a:t>(</a:t>
            </a:r>
            <a:r>
              <a:rPr lang="en-US" sz="2000" dirty="0">
                <a:solidFill>
                  <a:srgbClr val="0000FF"/>
                </a:solidFill>
              </a:rPr>
              <a:t>"http://www.vogella.com"</a:t>
            </a:r>
            <a:r>
              <a:rPr lang="en-US" sz="2000" dirty="0"/>
              <a:t>));</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13</a:t>
            </a:fld>
            <a:endParaRPr lang="en-US"/>
          </a:p>
        </p:txBody>
      </p:sp>
    </p:spTree>
    <p:extLst>
      <p:ext uri="{BB962C8B-B14F-4D97-AF65-F5344CB8AC3E}">
        <p14:creationId xmlns:p14="http://schemas.microsoft.com/office/powerpoint/2010/main" val="42582758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Activity: How to navigate to another activity</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14</a:t>
            </a:fld>
            <a:endParaRPr lang="en-US"/>
          </a:p>
        </p:txBody>
      </p:sp>
      <p:pic>
        <p:nvPicPr>
          <p:cNvPr id="6" name="Picture 5"/>
          <p:cNvPicPr>
            <a:picLocks noChangeAspect="1"/>
          </p:cNvPicPr>
          <p:nvPr/>
        </p:nvPicPr>
        <p:blipFill rotWithShape="1">
          <a:blip r:embed="rId3"/>
          <a:srcRect l="31260" t="42708" r="30088" b="36458"/>
          <a:stretch/>
        </p:blipFill>
        <p:spPr>
          <a:xfrm>
            <a:off x="1" y="1578055"/>
            <a:ext cx="9101803" cy="2068592"/>
          </a:xfrm>
          <a:prstGeom prst="rect">
            <a:avLst/>
          </a:prstGeom>
        </p:spPr>
      </p:pic>
      <p:sp>
        <p:nvSpPr>
          <p:cNvPr id="7" name="Rectangle 6"/>
          <p:cNvSpPr/>
          <p:nvPr/>
        </p:nvSpPr>
        <p:spPr>
          <a:xfrm>
            <a:off x="990601" y="2791599"/>
            <a:ext cx="8035003" cy="435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5943600" y="2514600"/>
            <a:ext cx="2971800" cy="307777"/>
          </a:xfrm>
          <a:prstGeom prst="rect">
            <a:avLst/>
          </a:prstGeom>
          <a:noFill/>
        </p:spPr>
        <p:txBody>
          <a:bodyPr wrap="square" rtlCol="0">
            <a:spAutoFit/>
          </a:bodyPr>
          <a:lstStyle/>
          <a:p>
            <a:r>
              <a:rPr lang="en-US" b="1" dirty="0">
                <a:solidFill>
                  <a:srgbClr val="FF0000"/>
                </a:solidFill>
              </a:rPr>
              <a:t>Define an intent and start it</a:t>
            </a:r>
          </a:p>
        </p:txBody>
      </p:sp>
    </p:spTree>
    <p:extLst>
      <p:ext uri="{BB962C8B-B14F-4D97-AF65-F5344CB8AC3E}">
        <p14:creationId xmlns:p14="http://schemas.microsoft.com/office/powerpoint/2010/main" val="366619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Menu</a:t>
            </a:r>
          </a:p>
        </p:txBody>
      </p:sp>
      <p:sp>
        <p:nvSpPr>
          <p:cNvPr id="3" name="Content Placeholder 2"/>
          <p:cNvSpPr>
            <a:spLocks noGrp="1"/>
          </p:cNvSpPr>
          <p:nvPr>
            <p:ph idx="1"/>
          </p:nvPr>
        </p:nvSpPr>
        <p:spPr>
          <a:xfrm>
            <a:off x="457200" y="1028701"/>
            <a:ext cx="8229600" cy="3394472"/>
          </a:xfrm>
        </p:spPr>
        <p:txBody>
          <a:bodyPr/>
          <a:lstStyle/>
          <a:p>
            <a:r>
              <a:rPr lang="en-US" dirty="0"/>
              <a:t> </a:t>
            </a:r>
            <a:r>
              <a:rPr lang="en-US" dirty="0">
                <a:latin typeface="Book Antiqua" pitchFamily="18" charset="0"/>
                <a:cs typeface="Times New Roman" pitchFamily="18" charset="0"/>
              </a:rPr>
              <a:t>Press MENU key in an Activity.</a:t>
            </a:r>
          </a:p>
          <a:p>
            <a:r>
              <a:rPr lang="en-US" dirty="0">
                <a:latin typeface="Book Antiqua" pitchFamily="18" charset="0"/>
                <a:cs typeface="Times New Roman" pitchFamily="18" charset="0"/>
              </a:rPr>
              <a:t>Supports icons, but not checkboxes or radio buttons.</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15</a:t>
            </a:fld>
            <a:endParaRPr lang="en-US"/>
          </a:p>
        </p:txBody>
      </p:sp>
      <p:pic>
        <p:nvPicPr>
          <p:cNvPr id="5122" name="Picture 2" descr="C:\Users\Nehal\Pictures\2012-10-10_16-06-16.jpg"/>
          <p:cNvPicPr>
            <a:picLocks noChangeAspect="1" noChangeArrowheads="1"/>
          </p:cNvPicPr>
          <p:nvPr/>
        </p:nvPicPr>
        <p:blipFill>
          <a:blip r:embed="rId3" cstate="print"/>
          <a:srcRect t="40000"/>
          <a:stretch>
            <a:fillRect/>
          </a:stretch>
        </p:blipFill>
        <p:spPr bwMode="auto">
          <a:xfrm>
            <a:off x="3810000" y="3486150"/>
            <a:ext cx="4572000" cy="1143000"/>
          </a:xfrm>
          <a:prstGeom prst="rect">
            <a:avLst/>
          </a:prstGeom>
          <a:noFill/>
        </p:spPr>
      </p:pic>
      <p:pic>
        <p:nvPicPr>
          <p:cNvPr id="5123" name="Picture 3" descr="C:\Users\Nehal\Desktop\android-menu.png"/>
          <p:cNvPicPr>
            <a:picLocks noChangeAspect="1" noChangeArrowheads="1"/>
          </p:cNvPicPr>
          <p:nvPr/>
        </p:nvPicPr>
        <p:blipFill>
          <a:blip r:embed="rId4" cstate="print"/>
          <a:srcRect t="45000"/>
          <a:stretch>
            <a:fillRect/>
          </a:stretch>
        </p:blipFill>
        <p:spPr bwMode="auto">
          <a:xfrm>
            <a:off x="381000" y="2343150"/>
            <a:ext cx="3048000" cy="2286000"/>
          </a:xfrm>
          <a:prstGeom prst="rect">
            <a:avLst/>
          </a:prstGeom>
          <a:noFill/>
        </p:spPr>
      </p:pic>
      <p:pic>
        <p:nvPicPr>
          <p:cNvPr id="5124" name="Picture 4" descr="C:\Users\Nehal\Pictures\2012-10-10_16-09-46.jpg"/>
          <p:cNvPicPr>
            <a:picLocks noChangeAspect="1" noChangeArrowheads="1"/>
          </p:cNvPicPr>
          <p:nvPr/>
        </p:nvPicPr>
        <p:blipFill>
          <a:blip r:embed="rId5" cstate="print"/>
          <a:srcRect t="40000"/>
          <a:stretch>
            <a:fillRect/>
          </a:stretch>
        </p:blipFill>
        <p:spPr bwMode="auto">
          <a:xfrm>
            <a:off x="3810000" y="2343150"/>
            <a:ext cx="4572000" cy="1085850"/>
          </a:xfrm>
          <a:prstGeom prst="rect">
            <a:avLst/>
          </a:prstGeom>
          <a:noFill/>
        </p:spPr>
      </p:pic>
    </p:spTree>
    <p:extLst>
      <p:ext uri="{BB962C8B-B14F-4D97-AF65-F5344CB8AC3E}">
        <p14:creationId xmlns:p14="http://schemas.microsoft.com/office/powerpoint/2010/main" val="4163858939"/>
      </p:ext>
    </p:extLst>
  </p:cSld>
  <p:clrMapOvr>
    <a:masterClrMapping/>
  </p:clrMapOvr>
  <p:transition>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 Menu</a:t>
            </a:r>
          </a:p>
        </p:txBody>
      </p:sp>
      <p:sp>
        <p:nvSpPr>
          <p:cNvPr id="3" name="Content Placeholder 2"/>
          <p:cNvSpPr>
            <a:spLocks noGrp="1"/>
          </p:cNvSpPr>
          <p:nvPr>
            <p:ph idx="1"/>
          </p:nvPr>
        </p:nvSpPr>
        <p:spPr/>
        <p:txBody>
          <a:bodyPr/>
          <a:lstStyle/>
          <a:p>
            <a:r>
              <a:rPr lang="en-US" dirty="0"/>
              <a:t>Menu for a menu item.</a:t>
            </a:r>
          </a:p>
          <a:p>
            <a:r>
              <a:rPr lang="en-US" dirty="0"/>
              <a:t> Sub menus do not support nested sub menus.</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16</a:t>
            </a:fld>
            <a:endParaRPr lang="en-US"/>
          </a:p>
        </p:txBody>
      </p:sp>
      <p:pic>
        <p:nvPicPr>
          <p:cNvPr id="6146" name="Picture 2"/>
          <p:cNvPicPr>
            <a:picLocks noChangeAspect="1" noChangeArrowheads="1"/>
          </p:cNvPicPr>
          <p:nvPr/>
        </p:nvPicPr>
        <p:blipFill>
          <a:blip r:embed="rId3" cstate="print"/>
          <a:srcRect l="25000" t="19000" r="48125" b="17000"/>
          <a:stretch>
            <a:fillRect/>
          </a:stretch>
        </p:blipFill>
        <p:spPr bwMode="auto">
          <a:xfrm>
            <a:off x="2438400" y="2057400"/>
            <a:ext cx="4419600" cy="2457450"/>
          </a:xfrm>
          <a:prstGeom prst="rect">
            <a:avLst/>
          </a:prstGeom>
          <a:noFill/>
          <a:ln w="9525">
            <a:noFill/>
            <a:miter lim="800000"/>
            <a:headEnd/>
            <a:tailEnd/>
          </a:ln>
        </p:spPr>
      </p:pic>
    </p:spTree>
    <p:extLst>
      <p:ext uri="{BB962C8B-B14F-4D97-AF65-F5344CB8AC3E}">
        <p14:creationId xmlns:p14="http://schemas.microsoft.com/office/powerpoint/2010/main" val="3968984788"/>
      </p:ext>
    </p:extLst>
  </p:cSld>
  <p:clrMapOvr>
    <a:masterClrMapping/>
  </p:clrMapOvr>
  <p:transition>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Options and Sub Menu Example</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17</a:t>
            </a:fld>
            <a:endParaRPr lang="en-US"/>
          </a:p>
        </p:txBody>
      </p:sp>
      <p:pic>
        <p:nvPicPr>
          <p:cNvPr id="15362" name="Picture 2"/>
          <p:cNvPicPr>
            <a:picLocks noChangeAspect="1" noChangeArrowheads="1"/>
          </p:cNvPicPr>
          <p:nvPr/>
        </p:nvPicPr>
        <p:blipFill>
          <a:blip r:embed="rId2" cstate="print"/>
          <a:srcRect l="31875" b="4000"/>
          <a:stretch>
            <a:fillRect/>
          </a:stretch>
        </p:blipFill>
        <p:spPr bwMode="auto">
          <a:xfrm>
            <a:off x="152400" y="1028700"/>
            <a:ext cx="4800600" cy="3600450"/>
          </a:xfrm>
          <a:prstGeom prst="rect">
            <a:avLst/>
          </a:prstGeom>
          <a:noFill/>
          <a:ln w="9525">
            <a:noFill/>
            <a:miter lim="800000"/>
            <a:headEnd/>
            <a:tailEnd/>
          </a:ln>
        </p:spPr>
      </p:pic>
      <p:sp>
        <p:nvSpPr>
          <p:cNvPr id="13" name="Oval 12"/>
          <p:cNvSpPr/>
          <p:nvPr/>
        </p:nvSpPr>
        <p:spPr>
          <a:xfrm>
            <a:off x="3581400" y="2600325"/>
            <a:ext cx="3048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p:cNvPicPr>
            <a:picLocks noChangeAspect="1" noChangeArrowheads="1"/>
          </p:cNvPicPr>
          <p:nvPr/>
        </p:nvPicPr>
        <p:blipFill>
          <a:blip r:embed="rId3" cstate="print"/>
          <a:srcRect l="31875" r="1250" b="4000"/>
          <a:stretch>
            <a:fillRect/>
          </a:stretch>
        </p:blipFill>
        <p:spPr bwMode="auto">
          <a:xfrm>
            <a:off x="1219200" y="1028700"/>
            <a:ext cx="4267200" cy="3600450"/>
          </a:xfrm>
          <a:prstGeom prst="rect">
            <a:avLst/>
          </a:prstGeom>
          <a:noFill/>
          <a:ln w="9525">
            <a:noFill/>
            <a:miter lim="800000"/>
            <a:headEnd/>
            <a:tailEnd/>
          </a:ln>
        </p:spPr>
      </p:pic>
      <p:sp>
        <p:nvSpPr>
          <p:cNvPr id="15" name="Rectangle 14"/>
          <p:cNvSpPr/>
          <p:nvPr/>
        </p:nvSpPr>
        <p:spPr>
          <a:xfrm>
            <a:off x="1371600" y="1543050"/>
            <a:ext cx="10668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p:cNvPicPr>
            <a:picLocks noChangeAspect="1" noChangeArrowheads="1"/>
          </p:cNvPicPr>
          <p:nvPr/>
        </p:nvPicPr>
        <p:blipFill>
          <a:blip r:embed="rId4" cstate="print"/>
          <a:srcRect l="32500" r="1250" b="4000"/>
          <a:stretch>
            <a:fillRect/>
          </a:stretch>
        </p:blipFill>
        <p:spPr bwMode="auto">
          <a:xfrm>
            <a:off x="2286000" y="1028700"/>
            <a:ext cx="4876800" cy="3600450"/>
          </a:xfrm>
          <a:prstGeom prst="rect">
            <a:avLst/>
          </a:prstGeom>
          <a:noFill/>
          <a:ln w="9525">
            <a:noFill/>
            <a:miter lim="800000"/>
            <a:headEnd/>
            <a:tailEnd/>
          </a:ln>
        </p:spPr>
      </p:pic>
      <p:pic>
        <p:nvPicPr>
          <p:cNvPr id="17" name="Picture 5"/>
          <p:cNvPicPr>
            <a:picLocks noChangeAspect="1" noChangeArrowheads="1"/>
          </p:cNvPicPr>
          <p:nvPr/>
        </p:nvPicPr>
        <p:blipFill>
          <a:blip r:embed="rId5" cstate="print"/>
          <a:srcRect l="32500" r="1250" b="5000"/>
          <a:stretch>
            <a:fillRect/>
          </a:stretch>
        </p:blipFill>
        <p:spPr bwMode="auto">
          <a:xfrm>
            <a:off x="3048000" y="1028700"/>
            <a:ext cx="5334000" cy="3600450"/>
          </a:xfrm>
          <a:prstGeom prst="rect">
            <a:avLst/>
          </a:prstGeom>
          <a:noFill/>
          <a:ln w="9525">
            <a:noFill/>
            <a:miter lim="800000"/>
            <a:headEnd/>
            <a:tailEnd/>
          </a:ln>
        </p:spPr>
      </p:pic>
      <p:pic>
        <p:nvPicPr>
          <p:cNvPr id="18" name="Picture 6"/>
          <p:cNvPicPr>
            <a:picLocks noChangeAspect="1" noChangeArrowheads="1"/>
          </p:cNvPicPr>
          <p:nvPr/>
        </p:nvPicPr>
        <p:blipFill>
          <a:blip r:embed="rId6" cstate="print"/>
          <a:srcRect l="31875" r="1875" b="4000"/>
          <a:stretch>
            <a:fillRect/>
          </a:stretch>
        </p:blipFill>
        <p:spPr bwMode="auto">
          <a:xfrm>
            <a:off x="304800" y="1028700"/>
            <a:ext cx="5791200" cy="3600450"/>
          </a:xfrm>
          <a:prstGeom prst="rect">
            <a:avLst/>
          </a:prstGeom>
          <a:noFill/>
          <a:ln w="9525">
            <a:noFill/>
            <a:miter lim="800000"/>
            <a:headEnd/>
            <a:tailEnd/>
          </a:ln>
        </p:spPr>
      </p:pic>
      <p:pic>
        <p:nvPicPr>
          <p:cNvPr id="19" name="Picture 7"/>
          <p:cNvPicPr>
            <a:picLocks noChangeAspect="1" noChangeArrowheads="1"/>
          </p:cNvPicPr>
          <p:nvPr/>
        </p:nvPicPr>
        <p:blipFill>
          <a:blip r:embed="rId7" cstate="print"/>
          <a:srcRect l="31875" r="1250" b="5000"/>
          <a:stretch>
            <a:fillRect/>
          </a:stretch>
        </p:blipFill>
        <p:spPr bwMode="auto">
          <a:xfrm>
            <a:off x="3653589" y="1028700"/>
            <a:ext cx="5181600" cy="3576416"/>
          </a:xfrm>
          <a:prstGeom prst="rect">
            <a:avLst/>
          </a:prstGeom>
          <a:noFill/>
          <a:ln w="9525">
            <a:noFill/>
            <a:miter lim="800000"/>
            <a:headEnd/>
            <a:tailEnd/>
          </a:ln>
        </p:spPr>
      </p:pic>
    </p:spTree>
    <p:extLst>
      <p:ext uri="{BB962C8B-B14F-4D97-AF65-F5344CB8AC3E}">
        <p14:creationId xmlns:p14="http://schemas.microsoft.com/office/powerpoint/2010/main" val="353502690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1+#ppt_w/2"/>
                                          </p:val>
                                        </p:tav>
                                        <p:tav tm="100000">
                                          <p:val>
                                            <p:strVal val="#ppt_x"/>
                                          </p:val>
                                        </p:tav>
                                      </p:tavLst>
                                    </p:anim>
                                    <p:anim calcmode="lin" valueType="num">
                                      <p:cBhvr additive="base">
                                        <p:cTn id="8" dur="500" fill="hold"/>
                                        <p:tgtEl>
                                          <p:spTgt spid="1536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1+#ppt_w/2"/>
                                          </p:val>
                                        </p:tav>
                                        <p:tav tm="100000">
                                          <p:val>
                                            <p:strVal val="#ppt_x"/>
                                          </p:val>
                                        </p:tav>
                                      </p:tavLst>
                                    </p:anim>
                                    <p:anim calcmode="lin" valueType="num">
                                      <p:cBhvr additive="base">
                                        <p:cTn id="3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1+#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1+#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971550"/>
            <a:ext cx="9144000" cy="3314700"/>
          </a:xfrm>
          <a:prstGeom prst="rect">
            <a:avLst/>
          </a:prstGeom>
        </p:spPr>
      </p:pic>
      <p:sp>
        <p:nvSpPr>
          <p:cNvPr id="2" name="Title 1"/>
          <p:cNvSpPr>
            <a:spLocks noGrp="1"/>
          </p:cNvSpPr>
          <p:nvPr>
            <p:ph type="title"/>
          </p:nvPr>
        </p:nvSpPr>
        <p:spPr/>
        <p:txBody>
          <a:bodyPr/>
          <a:lstStyle/>
          <a:p>
            <a:r>
              <a:rPr lang="en-US" dirty="0"/>
              <a:t>Where the menus exist !!</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18</a:t>
            </a:fld>
            <a:endParaRPr lang="en-US"/>
          </a:p>
        </p:txBody>
      </p:sp>
      <p:sp>
        <p:nvSpPr>
          <p:cNvPr id="7" name="Rectangle 6"/>
          <p:cNvSpPr/>
          <p:nvPr/>
        </p:nvSpPr>
        <p:spPr>
          <a:xfrm>
            <a:off x="609600" y="2057400"/>
            <a:ext cx="10668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2794397"/>
            <a:ext cx="1066800"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0413"/>
      </p:ext>
    </p:extLst>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add menu file !! </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19</a:t>
            </a:fld>
            <a:endParaRPr lang="en-US"/>
          </a:p>
        </p:txBody>
      </p:sp>
      <p:pic>
        <p:nvPicPr>
          <p:cNvPr id="6" name="Picture 5"/>
          <p:cNvPicPr>
            <a:picLocks noChangeAspect="1"/>
          </p:cNvPicPr>
          <p:nvPr/>
        </p:nvPicPr>
        <p:blipFill>
          <a:blip r:embed="rId3"/>
          <a:stretch>
            <a:fillRect/>
          </a:stretch>
        </p:blipFill>
        <p:spPr>
          <a:xfrm>
            <a:off x="15240" y="1051798"/>
            <a:ext cx="6553200" cy="3634502"/>
          </a:xfrm>
          <a:prstGeom prst="rect">
            <a:avLst/>
          </a:prstGeom>
        </p:spPr>
      </p:pic>
      <p:pic>
        <p:nvPicPr>
          <p:cNvPr id="7" name="Picture 6"/>
          <p:cNvPicPr>
            <a:picLocks noChangeAspect="1"/>
          </p:cNvPicPr>
          <p:nvPr/>
        </p:nvPicPr>
        <p:blipFill>
          <a:blip r:embed="rId4"/>
          <a:stretch>
            <a:fillRect/>
          </a:stretch>
        </p:blipFill>
        <p:spPr>
          <a:xfrm>
            <a:off x="619298" y="1051798"/>
            <a:ext cx="7772400" cy="3634502"/>
          </a:xfrm>
          <a:prstGeom prst="rect">
            <a:avLst/>
          </a:prstGeom>
        </p:spPr>
      </p:pic>
      <p:sp>
        <p:nvSpPr>
          <p:cNvPr id="3" name="Rectangle 2"/>
          <p:cNvSpPr/>
          <p:nvPr/>
        </p:nvSpPr>
        <p:spPr>
          <a:xfrm>
            <a:off x="619298" y="1257300"/>
            <a:ext cx="6314902"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9298" y="1485900"/>
            <a:ext cx="6314902"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3019426" y="842368"/>
            <a:ext cx="5895975" cy="4064794"/>
          </a:xfrm>
          <a:prstGeom prst="rect">
            <a:avLst/>
          </a:prstGeom>
        </p:spPr>
      </p:pic>
    </p:spTree>
    <p:extLst>
      <p:ext uri="{BB962C8B-B14F-4D97-AF65-F5344CB8AC3E}">
        <p14:creationId xmlns:p14="http://schemas.microsoft.com/office/powerpoint/2010/main" val="59380889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1700" y="389041"/>
            <a:ext cx="8520600" cy="572700"/>
          </a:xfrm>
        </p:spPr>
        <p:txBody>
          <a:bodyPr/>
          <a:lstStyle/>
          <a:p>
            <a:r>
              <a:rPr lang="en-US" dirty="0" smtClean="0"/>
              <a:t>Agenda</a:t>
            </a:r>
            <a:endParaRPr lang="ar-SA" dirty="0"/>
          </a:p>
        </p:txBody>
      </p:sp>
      <p:sp>
        <p:nvSpPr>
          <p:cNvPr id="4" name="Text Placeholder 3"/>
          <p:cNvSpPr>
            <a:spLocks noGrp="1"/>
          </p:cNvSpPr>
          <p:nvPr>
            <p:ph type="body" idx="1"/>
          </p:nvPr>
        </p:nvSpPr>
        <p:spPr>
          <a:xfrm>
            <a:off x="293039" y="1040507"/>
            <a:ext cx="8520600" cy="3764758"/>
          </a:xfrm>
        </p:spPr>
        <p:txBody>
          <a:bodyPr/>
          <a:lstStyle/>
          <a:p>
            <a:pPr lvl="1"/>
            <a:r>
              <a:rPr lang="en-US" sz="1100" b="1" dirty="0" err="1">
                <a:solidFill>
                  <a:schemeClr val="tx1"/>
                </a:solidFill>
                <a:cs typeface="+mj-cs"/>
              </a:rPr>
              <a:t>ListView</a:t>
            </a:r>
            <a:endParaRPr lang="ar-EG" sz="1100" b="1" dirty="0">
              <a:solidFill>
                <a:schemeClr val="tx1"/>
              </a:solidFill>
              <a:cs typeface="+mj-cs"/>
            </a:endParaRPr>
          </a:p>
          <a:p>
            <a:pPr lvl="1"/>
            <a:r>
              <a:rPr lang="en-US" sz="1100" b="1" dirty="0" err="1">
                <a:solidFill>
                  <a:schemeClr val="tx1"/>
                </a:solidFill>
                <a:cs typeface="+mj-cs"/>
              </a:rPr>
              <a:t>GridView</a:t>
            </a:r>
            <a:endParaRPr lang="en-US" sz="1100" b="1" dirty="0">
              <a:solidFill>
                <a:schemeClr val="tx1"/>
              </a:solidFill>
              <a:cs typeface="+mj-cs"/>
            </a:endParaRPr>
          </a:p>
          <a:p>
            <a:pPr lvl="1"/>
            <a:r>
              <a:rPr lang="en-US" sz="1100" b="1" dirty="0">
                <a:solidFill>
                  <a:schemeClr val="tx1"/>
                </a:solidFill>
                <a:cs typeface="+mj-cs"/>
              </a:rPr>
              <a:t>Creating New Activity</a:t>
            </a:r>
          </a:p>
          <a:p>
            <a:pPr lvl="1"/>
            <a:r>
              <a:rPr lang="en-US" sz="1100" b="1" dirty="0" smtClean="0">
                <a:solidFill>
                  <a:schemeClr val="tx1"/>
                </a:solidFill>
                <a:cs typeface="+mj-cs"/>
              </a:rPr>
              <a:t>Intents</a:t>
            </a:r>
          </a:p>
          <a:p>
            <a:pPr>
              <a:buClr>
                <a:srgbClr val="7030A0"/>
              </a:buClr>
            </a:pPr>
            <a:r>
              <a:rPr lang="en-US" sz="1100" b="1" dirty="0">
                <a:solidFill>
                  <a:schemeClr val="tx1"/>
                </a:solidFill>
                <a:cs typeface="+mj-cs"/>
              </a:rPr>
              <a:t>Menus</a:t>
            </a:r>
          </a:p>
          <a:p>
            <a:pPr lvl="1"/>
            <a:r>
              <a:rPr lang="en-US" sz="1100" b="1" dirty="0">
                <a:solidFill>
                  <a:schemeClr val="tx1"/>
                </a:solidFill>
                <a:cs typeface="+mj-cs"/>
              </a:rPr>
              <a:t>Options Menu</a:t>
            </a:r>
          </a:p>
          <a:p>
            <a:pPr lvl="1"/>
            <a:r>
              <a:rPr lang="en-US" sz="1100" b="1" dirty="0">
                <a:solidFill>
                  <a:schemeClr val="tx1"/>
                </a:solidFill>
                <a:cs typeface="+mj-cs"/>
              </a:rPr>
              <a:t>Sub Menu</a:t>
            </a:r>
            <a:endParaRPr lang="ar-EG" sz="1100" b="1" dirty="0">
              <a:solidFill>
                <a:schemeClr val="tx1"/>
              </a:solidFill>
              <a:cs typeface="+mj-cs"/>
            </a:endParaRPr>
          </a:p>
          <a:p>
            <a:pPr lvl="1"/>
            <a:r>
              <a:rPr lang="en-US" sz="1100" b="1" dirty="0">
                <a:solidFill>
                  <a:schemeClr val="tx1"/>
                </a:solidFill>
                <a:cs typeface="+mj-cs"/>
              </a:rPr>
              <a:t>Context </a:t>
            </a:r>
            <a:r>
              <a:rPr lang="en-US" sz="1100" b="1" dirty="0" smtClean="0">
                <a:solidFill>
                  <a:schemeClr val="tx1"/>
                </a:solidFill>
                <a:cs typeface="+mj-cs"/>
              </a:rPr>
              <a:t>Menu</a:t>
            </a:r>
          </a:p>
          <a:p>
            <a:r>
              <a:rPr lang="en-US" sz="1100" b="1" dirty="0">
                <a:solidFill>
                  <a:schemeClr val="tx1"/>
                </a:solidFill>
                <a:cs typeface="+mj-cs"/>
              </a:rPr>
              <a:t>SQLite</a:t>
            </a:r>
          </a:p>
          <a:p>
            <a:r>
              <a:rPr lang="en-US" sz="1100" b="1" dirty="0" err="1">
                <a:solidFill>
                  <a:schemeClr val="tx1"/>
                </a:solidFill>
                <a:cs typeface="+mj-cs"/>
              </a:rPr>
              <a:t>SQLiteOpenHelper</a:t>
            </a:r>
            <a:endParaRPr lang="en-US" sz="1100" b="1" dirty="0">
              <a:solidFill>
                <a:schemeClr val="tx1"/>
              </a:solidFill>
              <a:cs typeface="+mj-cs"/>
            </a:endParaRPr>
          </a:p>
          <a:p>
            <a:r>
              <a:rPr lang="en-US" sz="1100" b="1" dirty="0" err="1">
                <a:solidFill>
                  <a:schemeClr val="tx1"/>
                </a:solidFill>
                <a:cs typeface="+mj-cs"/>
              </a:rPr>
              <a:t>SQLiteDatabase</a:t>
            </a:r>
            <a:endParaRPr lang="en-US" sz="1100" b="1" dirty="0">
              <a:solidFill>
                <a:schemeClr val="tx1"/>
              </a:solidFill>
              <a:cs typeface="+mj-cs"/>
            </a:endParaRPr>
          </a:p>
          <a:p>
            <a:r>
              <a:rPr lang="en-US" sz="1100" b="1" dirty="0">
                <a:solidFill>
                  <a:schemeClr val="tx1"/>
                </a:solidFill>
                <a:cs typeface="+mj-cs"/>
              </a:rPr>
              <a:t>Cursor </a:t>
            </a:r>
          </a:p>
          <a:p>
            <a:r>
              <a:rPr lang="en-US" sz="1100" b="1" dirty="0">
                <a:solidFill>
                  <a:schemeClr val="tx1"/>
                </a:solidFill>
                <a:cs typeface="+mj-cs"/>
              </a:rPr>
              <a:t>Movies Example</a:t>
            </a:r>
          </a:p>
          <a:p>
            <a:pPr lvl="1"/>
            <a:endParaRPr lang="en-US" sz="1100" b="1" dirty="0">
              <a:solidFill>
                <a:schemeClr val="tx1"/>
              </a:solidFill>
              <a:cs typeface="+mj-cs"/>
            </a:endParaRPr>
          </a:p>
          <a:p>
            <a:pPr lvl="1"/>
            <a:endParaRPr lang="en-US" sz="1100" b="1" dirty="0">
              <a:solidFill>
                <a:schemeClr val="tx1"/>
              </a:solidFill>
              <a:cs typeface="+mj-cs"/>
            </a:endParaRPr>
          </a:p>
          <a:p>
            <a:endParaRPr lang="ar-SA" sz="1100" b="1" dirty="0">
              <a:solidFill>
                <a:schemeClr val="tx1"/>
              </a:solidFill>
              <a:cs typeface="+mj-cs"/>
            </a:endParaRPr>
          </a:p>
        </p:txBody>
      </p:sp>
    </p:spTree>
    <p:extLst>
      <p:ext uri="{BB962C8B-B14F-4D97-AF65-F5344CB8AC3E}">
        <p14:creationId xmlns:p14="http://schemas.microsoft.com/office/powerpoint/2010/main" val="1113108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add options menu items:</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20</a:t>
            </a:fld>
            <a:endParaRPr lang="en-US"/>
          </a:p>
        </p:txBody>
      </p:sp>
      <p:pic>
        <p:nvPicPr>
          <p:cNvPr id="6" name="Picture 5"/>
          <p:cNvPicPr>
            <a:picLocks noChangeAspect="1"/>
          </p:cNvPicPr>
          <p:nvPr/>
        </p:nvPicPr>
        <p:blipFill>
          <a:blip r:embed="rId2"/>
          <a:stretch>
            <a:fillRect/>
          </a:stretch>
        </p:blipFill>
        <p:spPr>
          <a:xfrm>
            <a:off x="-36022" y="1094401"/>
            <a:ext cx="9144000" cy="3374729"/>
          </a:xfrm>
          <a:prstGeom prst="rect">
            <a:avLst/>
          </a:prstGeom>
        </p:spPr>
      </p:pic>
      <p:sp>
        <p:nvSpPr>
          <p:cNvPr id="7" name="Rectangle 6"/>
          <p:cNvSpPr/>
          <p:nvPr/>
        </p:nvSpPr>
        <p:spPr>
          <a:xfrm>
            <a:off x="914400" y="2400300"/>
            <a:ext cx="1295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43300" y="2419003"/>
            <a:ext cx="1638300" cy="209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79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add submenu for a menu item !!</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21</a:t>
            </a:fld>
            <a:endParaRPr lang="en-US"/>
          </a:p>
        </p:txBody>
      </p:sp>
      <p:pic>
        <p:nvPicPr>
          <p:cNvPr id="6" name="Picture 5"/>
          <p:cNvPicPr>
            <a:picLocks noChangeAspect="1"/>
          </p:cNvPicPr>
          <p:nvPr/>
        </p:nvPicPr>
        <p:blipFill>
          <a:blip r:embed="rId2"/>
          <a:stretch>
            <a:fillRect/>
          </a:stretch>
        </p:blipFill>
        <p:spPr>
          <a:xfrm>
            <a:off x="0" y="1036861"/>
            <a:ext cx="9144000" cy="3135089"/>
          </a:xfrm>
          <a:prstGeom prst="rect">
            <a:avLst/>
          </a:prstGeom>
        </p:spPr>
      </p:pic>
      <p:sp>
        <p:nvSpPr>
          <p:cNvPr id="7" name="Rectangle 6"/>
          <p:cNvSpPr/>
          <p:nvPr/>
        </p:nvSpPr>
        <p:spPr>
          <a:xfrm>
            <a:off x="685800" y="2057400"/>
            <a:ext cx="78486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48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bind menu defined in xml file to the options menu to be shown  </a:t>
            </a:r>
            <a:br>
              <a:rPr lang="en-US" dirty="0"/>
            </a:br>
            <a:endParaRPr lang="en-US" dirty="0"/>
          </a:p>
        </p:txBody>
      </p:sp>
      <p:sp>
        <p:nvSpPr>
          <p:cNvPr id="3" name="Content Placeholder 2"/>
          <p:cNvSpPr>
            <a:spLocks noGrp="1"/>
          </p:cNvSpPr>
          <p:nvPr>
            <p:ph idx="1"/>
          </p:nvPr>
        </p:nvSpPr>
        <p:spPr/>
        <p:txBody>
          <a:bodyPr/>
          <a:lstStyle/>
          <a:p>
            <a:r>
              <a:rPr lang="en-US" dirty="0"/>
              <a:t>On the “</a:t>
            </a:r>
            <a:r>
              <a:rPr lang="en-US" dirty="0" err="1"/>
              <a:t>onCreateOptionsMenu</a:t>
            </a:r>
            <a:r>
              <a:rPr lang="en-US" dirty="0"/>
              <a:t>” method create object from “</a:t>
            </a:r>
            <a:r>
              <a:rPr lang="en-US" dirty="0" err="1"/>
              <a:t>MenuInflater</a:t>
            </a:r>
            <a:r>
              <a:rPr lang="en-US" dirty="0"/>
              <a:t>” Class and then call inflate method.</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22</a:t>
            </a:fld>
            <a:endParaRPr lang="en-US"/>
          </a:p>
        </p:txBody>
      </p:sp>
      <p:pic>
        <p:nvPicPr>
          <p:cNvPr id="1028" name="Picture 4"/>
          <p:cNvPicPr>
            <a:picLocks noChangeAspect="1" noChangeArrowheads="1"/>
          </p:cNvPicPr>
          <p:nvPr/>
        </p:nvPicPr>
        <p:blipFill>
          <a:blip r:embed="rId3" cstate="print"/>
          <a:srcRect/>
          <a:stretch>
            <a:fillRect/>
          </a:stretch>
        </p:blipFill>
        <p:spPr bwMode="auto">
          <a:xfrm>
            <a:off x="685800" y="2114550"/>
            <a:ext cx="7620000" cy="2071688"/>
          </a:xfrm>
          <a:prstGeom prst="rect">
            <a:avLst/>
          </a:prstGeom>
          <a:noFill/>
          <a:ln w="9525">
            <a:noFill/>
            <a:miter lim="800000"/>
            <a:headEnd/>
            <a:tailEnd/>
          </a:ln>
        </p:spPr>
      </p:pic>
      <p:sp>
        <p:nvSpPr>
          <p:cNvPr id="12" name="Rectangle 11"/>
          <p:cNvSpPr/>
          <p:nvPr/>
        </p:nvSpPr>
        <p:spPr>
          <a:xfrm>
            <a:off x="762000" y="2171700"/>
            <a:ext cx="7315200" cy="1943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srcRect l="28331" t="39583" r="31845" b="47917"/>
          <a:stretch/>
        </p:blipFill>
        <p:spPr>
          <a:xfrm>
            <a:off x="-4011" y="2521844"/>
            <a:ext cx="9148011" cy="1210766"/>
          </a:xfrm>
          <a:prstGeom prst="rect">
            <a:avLst/>
          </a:prstGeom>
        </p:spPr>
      </p:pic>
      <p:sp>
        <p:nvSpPr>
          <p:cNvPr id="7" name="Rectangle 6"/>
          <p:cNvSpPr/>
          <p:nvPr/>
        </p:nvSpPr>
        <p:spPr>
          <a:xfrm>
            <a:off x="0" y="2521844"/>
            <a:ext cx="9144000" cy="12107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78331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update </a:t>
            </a:r>
            <a:r>
              <a:rPr lang="en-US" dirty="0" err="1"/>
              <a:t>TextView</a:t>
            </a:r>
            <a:r>
              <a:rPr lang="en-US" dirty="0"/>
              <a:t> text when selecting any menu item from options and Sub menu?!</a:t>
            </a:r>
            <a:br>
              <a:rPr lang="en-US" dirty="0"/>
            </a:br>
            <a:endParaRPr lang="en-US" dirty="0"/>
          </a:p>
        </p:txBody>
      </p:sp>
      <p:sp>
        <p:nvSpPr>
          <p:cNvPr id="3" name="Content Placeholder 2"/>
          <p:cNvSpPr>
            <a:spLocks noGrp="1"/>
          </p:cNvSpPr>
          <p:nvPr>
            <p:ph idx="1"/>
          </p:nvPr>
        </p:nvSpPr>
        <p:spPr>
          <a:xfrm>
            <a:off x="457200" y="1143000"/>
            <a:ext cx="8229600" cy="3394472"/>
          </a:xfrm>
        </p:spPr>
        <p:txBody>
          <a:bodyPr/>
          <a:lstStyle/>
          <a:p>
            <a:r>
              <a:rPr lang="en-US" dirty="0"/>
              <a:t>To handle event of selecting a certain options menu item use the “</a:t>
            </a:r>
            <a:r>
              <a:rPr lang="en-US" dirty="0" err="1"/>
              <a:t>onOptionsItemSelected</a:t>
            </a:r>
            <a:r>
              <a:rPr lang="en-US" dirty="0"/>
              <a:t> “ method </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23</a:t>
            </a:fld>
            <a:endParaRPr lang="en-US"/>
          </a:p>
        </p:txBody>
      </p:sp>
      <p:pic>
        <p:nvPicPr>
          <p:cNvPr id="14339" name="Picture 3"/>
          <p:cNvPicPr>
            <a:picLocks noChangeAspect="1" noChangeArrowheads="1"/>
          </p:cNvPicPr>
          <p:nvPr/>
        </p:nvPicPr>
        <p:blipFill>
          <a:blip r:embed="rId3" cstate="print"/>
          <a:srcRect l="21875" t="31000" r="27500" b="18000"/>
          <a:stretch>
            <a:fillRect/>
          </a:stretch>
        </p:blipFill>
        <p:spPr bwMode="auto">
          <a:xfrm>
            <a:off x="457200" y="1771650"/>
            <a:ext cx="8153400" cy="3371850"/>
          </a:xfrm>
          <a:prstGeom prst="rect">
            <a:avLst/>
          </a:prstGeom>
          <a:noFill/>
          <a:ln w="9525">
            <a:noFill/>
            <a:miter lim="800000"/>
            <a:headEnd/>
            <a:tailEnd/>
          </a:ln>
        </p:spPr>
      </p:pic>
      <p:sp>
        <p:nvSpPr>
          <p:cNvPr id="12" name="Rectangle 11"/>
          <p:cNvSpPr/>
          <p:nvPr/>
        </p:nvSpPr>
        <p:spPr>
          <a:xfrm>
            <a:off x="1066800" y="2228850"/>
            <a:ext cx="69342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66800" y="2571750"/>
            <a:ext cx="5562600" cy="2457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314206" y="1943100"/>
            <a:ext cx="1308371" cy="307777"/>
          </a:xfrm>
          <a:prstGeom prst="rect">
            <a:avLst/>
          </a:prstGeom>
          <a:solidFill>
            <a:schemeClr val="bg1"/>
          </a:solidFill>
        </p:spPr>
        <p:txBody>
          <a:bodyPr wrap="none" rtlCol="0">
            <a:spAutoFit/>
          </a:bodyPr>
          <a:lstStyle/>
          <a:p>
            <a:r>
              <a:rPr lang="en-US" b="1" dirty="0">
                <a:solidFill>
                  <a:srgbClr val="FF0000"/>
                </a:solidFill>
              </a:rPr>
              <a:t>Get </a:t>
            </a:r>
            <a:r>
              <a:rPr lang="en-US" b="1" dirty="0" err="1">
                <a:solidFill>
                  <a:srgbClr val="FF0000"/>
                </a:solidFill>
              </a:rPr>
              <a:t>TextView</a:t>
            </a:r>
            <a:endParaRPr lang="en-US" b="1" dirty="0">
              <a:solidFill>
                <a:srgbClr val="FF0000"/>
              </a:solidFill>
            </a:endParaRPr>
          </a:p>
        </p:txBody>
      </p:sp>
      <p:sp>
        <p:nvSpPr>
          <p:cNvPr id="15" name="TextBox 14"/>
          <p:cNvSpPr txBox="1"/>
          <p:nvPr/>
        </p:nvSpPr>
        <p:spPr>
          <a:xfrm>
            <a:off x="6705600" y="2914650"/>
            <a:ext cx="2209800" cy="954107"/>
          </a:xfrm>
          <a:prstGeom prst="rect">
            <a:avLst/>
          </a:prstGeom>
          <a:solidFill>
            <a:schemeClr val="bg1"/>
          </a:solidFill>
        </p:spPr>
        <p:txBody>
          <a:bodyPr wrap="square" rtlCol="0">
            <a:spAutoFit/>
          </a:bodyPr>
          <a:lstStyle/>
          <a:p>
            <a:r>
              <a:rPr lang="en-US" b="1" dirty="0">
                <a:solidFill>
                  <a:srgbClr val="FF0000"/>
                </a:solidFill>
              </a:rPr>
              <a:t>Check which item is</a:t>
            </a:r>
          </a:p>
          <a:p>
            <a:r>
              <a:rPr lang="en-US" b="1" dirty="0">
                <a:solidFill>
                  <a:srgbClr val="FF0000"/>
                </a:solidFill>
              </a:rPr>
              <a:t> selected from options Menu and update </a:t>
            </a:r>
            <a:r>
              <a:rPr lang="en-US" b="1" dirty="0" err="1">
                <a:solidFill>
                  <a:srgbClr val="FF0000"/>
                </a:solidFill>
              </a:rPr>
              <a:t>TextView</a:t>
            </a:r>
            <a:r>
              <a:rPr lang="en-US" b="1" dirty="0">
                <a:solidFill>
                  <a:srgbClr val="FF0000"/>
                </a:solidFill>
              </a:rPr>
              <a:t> Text</a:t>
            </a:r>
          </a:p>
        </p:txBody>
      </p:sp>
    </p:spTree>
    <p:extLst>
      <p:ext uri="{BB962C8B-B14F-4D97-AF65-F5344CB8AC3E}">
        <p14:creationId xmlns:p14="http://schemas.microsoft.com/office/powerpoint/2010/main" val="278325475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override Methods ?!</a:t>
            </a:r>
          </a:p>
        </p:txBody>
      </p:sp>
      <p:sp>
        <p:nvSpPr>
          <p:cNvPr id="3" name="Content Placeholder 2"/>
          <p:cNvSpPr>
            <a:spLocks noGrp="1"/>
          </p:cNvSpPr>
          <p:nvPr>
            <p:ph idx="1"/>
          </p:nvPr>
        </p:nvSpPr>
        <p:spPr>
          <a:xfrm>
            <a:off x="533400" y="1200151"/>
            <a:ext cx="8229600" cy="3394472"/>
          </a:xfrm>
        </p:spPr>
        <p:txBody>
          <a:bodyPr/>
          <a:lstStyle/>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24</a:t>
            </a:fld>
            <a:endParaRPr lang="en-US"/>
          </a:p>
        </p:txBody>
      </p:sp>
      <p:pic>
        <p:nvPicPr>
          <p:cNvPr id="6" name="Picture 5"/>
          <p:cNvPicPr>
            <a:picLocks noChangeAspect="1"/>
          </p:cNvPicPr>
          <p:nvPr/>
        </p:nvPicPr>
        <p:blipFill>
          <a:blip r:embed="rId2"/>
          <a:stretch>
            <a:fillRect/>
          </a:stretch>
        </p:blipFill>
        <p:spPr>
          <a:xfrm>
            <a:off x="1" y="931302"/>
            <a:ext cx="5133975" cy="3932168"/>
          </a:xfrm>
          <a:prstGeom prst="rect">
            <a:avLst/>
          </a:prstGeom>
        </p:spPr>
      </p:pic>
      <p:pic>
        <p:nvPicPr>
          <p:cNvPr id="9" name="Picture 8"/>
          <p:cNvPicPr>
            <a:picLocks noChangeAspect="1"/>
          </p:cNvPicPr>
          <p:nvPr/>
        </p:nvPicPr>
        <p:blipFill>
          <a:blip r:embed="rId3"/>
          <a:stretch>
            <a:fillRect/>
          </a:stretch>
        </p:blipFill>
        <p:spPr>
          <a:xfrm>
            <a:off x="2057401" y="936181"/>
            <a:ext cx="3952875" cy="3941926"/>
          </a:xfrm>
          <a:prstGeom prst="rect">
            <a:avLst/>
          </a:prstGeom>
        </p:spPr>
      </p:pic>
      <p:pic>
        <p:nvPicPr>
          <p:cNvPr id="10" name="Picture 9"/>
          <p:cNvPicPr>
            <a:picLocks noChangeAspect="1"/>
          </p:cNvPicPr>
          <p:nvPr/>
        </p:nvPicPr>
        <p:blipFill>
          <a:blip r:embed="rId4"/>
          <a:stretch>
            <a:fillRect/>
          </a:stretch>
        </p:blipFill>
        <p:spPr>
          <a:xfrm>
            <a:off x="3857788" y="893938"/>
            <a:ext cx="4057680" cy="3984169"/>
          </a:xfrm>
          <a:prstGeom prst="rect">
            <a:avLst/>
          </a:prstGeom>
        </p:spPr>
      </p:pic>
    </p:spTree>
    <p:extLst>
      <p:ext uri="{BB962C8B-B14F-4D97-AF65-F5344CB8AC3E}">
        <p14:creationId xmlns:p14="http://schemas.microsoft.com/office/powerpoint/2010/main" val="3836985661"/>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Menu Example</a:t>
            </a:r>
          </a:p>
        </p:txBody>
      </p:sp>
      <p:sp>
        <p:nvSpPr>
          <p:cNvPr id="3" name="Content Placeholder 2"/>
          <p:cNvSpPr>
            <a:spLocks noGrp="1"/>
          </p:cNvSpPr>
          <p:nvPr>
            <p:ph idx="1"/>
          </p:nvPr>
        </p:nvSpPr>
        <p:spPr/>
        <p:txBody>
          <a:bodyPr/>
          <a:lstStyle/>
          <a:p>
            <a:pPr>
              <a:buNone/>
            </a:pPr>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25</a:t>
            </a:fld>
            <a:endParaRPr lang="en-US"/>
          </a:p>
        </p:txBody>
      </p:sp>
      <p:pic>
        <p:nvPicPr>
          <p:cNvPr id="18434" name="Picture 2"/>
          <p:cNvPicPr>
            <a:picLocks noChangeAspect="1" noChangeArrowheads="1"/>
          </p:cNvPicPr>
          <p:nvPr/>
        </p:nvPicPr>
        <p:blipFill>
          <a:blip r:embed="rId2" cstate="print"/>
          <a:srcRect l="31875" r="1273" b="4000"/>
          <a:stretch>
            <a:fillRect/>
          </a:stretch>
        </p:blipFill>
        <p:spPr bwMode="auto">
          <a:xfrm>
            <a:off x="304800" y="1028700"/>
            <a:ext cx="5029200" cy="3600450"/>
          </a:xfrm>
          <a:prstGeom prst="rect">
            <a:avLst/>
          </a:prstGeom>
          <a:noFill/>
          <a:ln w="9525">
            <a:noFill/>
            <a:miter lim="800000"/>
            <a:headEnd/>
            <a:tailEnd/>
          </a:ln>
        </p:spPr>
      </p:pic>
      <p:sp>
        <p:nvSpPr>
          <p:cNvPr id="7" name="Rectangle 6"/>
          <p:cNvSpPr/>
          <p:nvPr/>
        </p:nvSpPr>
        <p:spPr>
          <a:xfrm>
            <a:off x="457200" y="1543050"/>
            <a:ext cx="1524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400" y="2686050"/>
            <a:ext cx="2438400" cy="971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5" name="Picture 3"/>
          <p:cNvPicPr>
            <a:picLocks noChangeAspect="1" noChangeArrowheads="1"/>
          </p:cNvPicPr>
          <p:nvPr/>
        </p:nvPicPr>
        <p:blipFill>
          <a:blip r:embed="rId3" cstate="print"/>
          <a:srcRect l="31875" r="1250" b="5000"/>
          <a:stretch>
            <a:fillRect/>
          </a:stretch>
        </p:blipFill>
        <p:spPr bwMode="auto">
          <a:xfrm>
            <a:off x="2209800" y="1028700"/>
            <a:ext cx="4876800" cy="3600450"/>
          </a:xfrm>
          <a:prstGeom prst="rect">
            <a:avLst/>
          </a:prstGeom>
          <a:noFill/>
          <a:ln w="9525">
            <a:noFill/>
            <a:miter lim="800000"/>
            <a:headEnd/>
            <a:tailEnd/>
          </a:ln>
        </p:spPr>
      </p:pic>
      <p:pic>
        <p:nvPicPr>
          <p:cNvPr id="18436" name="Picture 4"/>
          <p:cNvPicPr>
            <a:picLocks noChangeAspect="1" noChangeArrowheads="1"/>
          </p:cNvPicPr>
          <p:nvPr/>
        </p:nvPicPr>
        <p:blipFill>
          <a:blip r:embed="rId4" cstate="print"/>
          <a:srcRect l="31875" r="1875" b="5000"/>
          <a:stretch>
            <a:fillRect/>
          </a:stretch>
        </p:blipFill>
        <p:spPr bwMode="auto">
          <a:xfrm>
            <a:off x="3886200" y="1028700"/>
            <a:ext cx="5257800" cy="3600450"/>
          </a:xfrm>
          <a:prstGeom prst="rect">
            <a:avLst/>
          </a:prstGeom>
          <a:noFill/>
          <a:ln w="9525">
            <a:noFill/>
            <a:miter lim="800000"/>
            <a:headEnd/>
            <a:tailEnd/>
          </a:ln>
        </p:spPr>
      </p:pic>
    </p:spTree>
    <p:extLst>
      <p:ext uri="{BB962C8B-B14F-4D97-AF65-F5344CB8AC3E}">
        <p14:creationId xmlns:p14="http://schemas.microsoft.com/office/powerpoint/2010/main" val="125021853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434"/>
                                        </p:tgtEl>
                                        <p:attrNameLst>
                                          <p:attrName>style.visibility</p:attrName>
                                        </p:attrNameLst>
                                      </p:cBhvr>
                                      <p:to>
                                        <p:strVal val="visible"/>
                                      </p:to>
                                    </p:set>
                                    <p:anim calcmode="lin" valueType="num">
                                      <p:cBhvr additive="base">
                                        <p:cTn id="15" dur="500" fill="hold"/>
                                        <p:tgtEl>
                                          <p:spTgt spid="18434"/>
                                        </p:tgtEl>
                                        <p:attrNameLst>
                                          <p:attrName>ppt_x</p:attrName>
                                        </p:attrNameLst>
                                      </p:cBhvr>
                                      <p:tavLst>
                                        <p:tav tm="0">
                                          <p:val>
                                            <p:strVal val="1+#ppt_w/2"/>
                                          </p:val>
                                        </p:tav>
                                        <p:tav tm="100000">
                                          <p:val>
                                            <p:strVal val="#ppt_x"/>
                                          </p:val>
                                        </p:tav>
                                      </p:tavLst>
                                    </p:anim>
                                    <p:anim calcmode="lin" valueType="num">
                                      <p:cBhvr additive="base">
                                        <p:cTn id="16" dur="500" fill="hold"/>
                                        <p:tgtEl>
                                          <p:spTgt spid="1843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8435"/>
                                        </p:tgtEl>
                                        <p:attrNameLst>
                                          <p:attrName>style.visibility</p:attrName>
                                        </p:attrNameLst>
                                      </p:cBhvr>
                                      <p:to>
                                        <p:strVal val="visible"/>
                                      </p:to>
                                    </p:set>
                                    <p:anim calcmode="lin" valueType="num">
                                      <p:cBhvr additive="base">
                                        <p:cTn id="21" dur="500" fill="hold"/>
                                        <p:tgtEl>
                                          <p:spTgt spid="18435"/>
                                        </p:tgtEl>
                                        <p:attrNameLst>
                                          <p:attrName>ppt_x</p:attrName>
                                        </p:attrNameLst>
                                      </p:cBhvr>
                                      <p:tavLst>
                                        <p:tav tm="0">
                                          <p:val>
                                            <p:strVal val="1+#ppt_w/2"/>
                                          </p:val>
                                        </p:tav>
                                        <p:tav tm="100000">
                                          <p:val>
                                            <p:strVal val="#ppt_x"/>
                                          </p:val>
                                        </p:tav>
                                      </p:tavLst>
                                    </p:anim>
                                    <p:anim calcmode="lin" valueType="num">
                                      <p:cBhvr additive="base">
                                        <p:cTn id="22" dur="500" fill="hold"/>
                                        <p:tgtEl>
                                          <p:spTgt spid="1843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8436"/>
                                        </p:tgtEl>
                                        <p:attrNameLst>
                                          <p:attrName>style.visibility</p:attrName>
                                        </p:attrNameLst>
                                      </p:cBhvr>
                                      <p:to>
                                        <p:strVal val="visible"/>
                                      </p:to>
                                    </p:set>
                                    <p:anim calcmode="lin" valueType="num">
                                      <p:cBhvr additive="base">
                                        <p:cTn id="27" dur="500" fill="hold"/>
                                        <p:tgtEl>
                                          <p:spTgt spid="18436"/>
                                        </p:tgtEl>
                                        <p:attrNameLst>
                                          <p:attrName>ppt_x</p:attrName>
                                        </p:attrNameLst>
                                      </p:cBhvr>
                                      <p:tavLst>
                                        <p:tav tm="0">
                                          <p:val>
                                            <p:strVal val="1+#ppt_w/2"/>
                                          </p:val>
                                        </p:tav>
                                        <p:tav tm="100000">
                                          <p:val>
                                            <p:strVal val="#ppt_x"/>
                                          </p:val>
                                        </p:tav>
                                      </p:tavLst>
                                    </p:anim>
                                    <p:anim calcmode="lin" valueType="num">
                                      <p:cBhvr additive="base">
                                        <p:cTn id="28" dur="500" fill="hold"/>
                                        <p:tgtEl>
                                          <p:spTgt spid="184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Menu Example Cont’</a:t>
            </a:r>
          </a:p>
        </p:txBody>
      </p:sp>
      <p:sp>
        <p:nvSpPr>
          <p:cNvPr id="3" name="Content Placeholder 2"/>
          <p:cNvSpPr>
            <a:spLocks noGrp="1"/>
          </p:cNvSpPr>
          <p:nvPr>
            <p:ph idx="1"/>
          </p:nvPr>
        </p:nvSpPr>
        <p:spPr/>
        <p:txBody>
          <a:bodyPr/>
          <a:lstStyle/>
          <a:p>
            <a:r>
              <a:rPr lang="en-US" dirty="0"/>
              <a:t>To Show context menu when long-pressing </a:t>
            </a:r>
            <a:r>
              <a:rPr lang="en-US" dirty="0" err="1"/>
              <a:t>TextView</a:t>
            </a:r>
            <a:r>
              <a:rPr lang="en-US" dirty="0"/>
              <a:t>, Override the “</a:t>
            </a:r>
            <a:r>
              <a:rPr lang="en-US" dirty="0" err="1"/>
              <a:t>onCreateContextMenu</a:t>
            </a:r>
            <a:r>
              <a:rPr lang="en-US" dirty="0"/>
              <a:t>” method</a:t>
            </a:r>
          </a:p>
          <a:p>
            <a:endParaRPr lang="en-US" dirty="0"/>
          </a:p>
          <a:p>
            <a:endParaRPr lang="en-US" dirty="0"/>
          </a:p>
          <a:p>
            <a:endParaRPr lang="en-US" dirty="0"/>
          </a:p>
          <a:p>
            <a:endParaRPr lang="en-US" dirty="0"/>
          </a:p>
          <a:p>
            <a:r>
              <a:rPr lang="en-US" dirty="0"/>
              <a:t>To handle event of selecting a certain context menu item, Override the “</a:t>
            </a:r>
            <a:r>
              <a:rPr lang="en-US" dirty="0" err="1"/>
              <a:t>onContextItemSelected</a:t>
            </a:r>
            <a:r>
              <a:rPr lang="en-US" dirty="0"/>
              <a:t>” method</a:t>
            </a:r>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26</a:t>
            </a:fld>
            <a:endParaRPr lang="en-US"/>
          </a:p>
        </p:txBody>
      </p:sp>
      <p:pic>
        <p:nvPicPr>
          <p:cNvPr id="12290" name="Picture 2"/>
          <p:cNvPicPr>
            <a:picLocks noChangeAspect="1" noChangeArrowheads="1"/>
          </p:cNvPicPr>
          <p:nvPr/>
        </p:nvPicPr>
        <p:blipFill>
          <a:blip r:embed="rId2" cstate="print"/>
          <a:srcRect/>
          <a:stretch>
            <a:fillRect/>
          </a:stretch>
        </p:blipFill>
        <p:spPr bwMode="auto">
          <a:xfrm>
            <a:off x="381000" y="1885950"/>
            <a:ext cx="8515350" cy="1257300"/>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457201" y="3714750"/>
            <a:ext cx="8505825" cy="1143000"/>
          </a:xfrm>
          <a:prstGeom prst="rect">
            <a:avLst/>
          </a:prstGeom>
          <a:noFill/>
          <a:ln w="9525">
            <a:noFill/>
            <a:miter lim="800000"/>
            <a:headEnd/>
            <a:tailEnd/>
          </a:ln>
        </p:spPr>
      </p:pic>
      <p:sp>
        <p:nvSpPr>
          <p:cNvPr id="10" name="Rectangle 9"/>
          <p:cNvSpPr/>
          <p:nvPr/>
        </p:nvSpPr>
        <p:spPr>
          <a:xfrm>
            <a:off x="428625" y="3771900"/>
            <a:ext cx="8382000" cy="1085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7200" y="1943100"/>
            <a:ext cx="8382000" cy="1085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84267"/>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1+#ppt_w/2"/>
                                          </p:val>
                                        </p:tav>
                                        <p:tav tm="100000">
                                          <p:val>
                                            <p:strVal val="#ppt_x"/>
                                          </p:val>
                                        </p:tav>
                                      </p:tavLst>
                                    </p:anim>
                                    <p:anim calcmode="lin" valueType="num">
                                      <p:cBhvr additive="base">
                                        <p:cTn id="8" dur="500" fill="hold"/>
                                        <p:tgtEl>
                                          <p:spTgt spid="1229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2" presetClass="entr" presetSubtype="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2291"/>
                                        </p:tgtEl>
                                        <p:attrNameLst>
                                          <p:attrName>style.visibility</p:attrName>
                                        </p:attrNameLst>
                                      </p:cBhvr>
                                      <p:to>
                                        <p:strVal val="visible"/>
                                      </p:to>
                                    </p:set>
                                    <p:anim calcmode="lin" valueType="num">
                                      <p:cBhvr additive="base">
                                        <p:cTn id="23" dur="500" fill="hold"/>
                                        <p:tgtEl>
                                          <p:spTgt spid="12291"/>
                                        </p:tgtEl>
                                        <p:attrNameLst>
                                          <p:attrName>ppt_x</p:attrName>
                                        </p:attrNameLst>
                                      </p:cBhvr>
                                      <p:tavLst>
                                        <p:tav tm="0">
                                          <p:val>
                                            <p:strVal val="1+#ppt_w/2"/>
                                          </p:val>
                                        </p:tav>
                                        <p:tav tm="100000">
                                          <p:val>
                                            <p:strVal val="#ppt_x"/>
                                          </p:val>
                                        </p:tav>
                                      </p:tavLst>
                                    </p:anim>
                                    <p:anim calcmode="lin" valueType="num">
                                      <p:cBhvr additive="base">
                                        <p:cTn id="24" dur="500" fill="hold"/>
                                        <p:tgtEl>
                                          <p:spTgt spid="12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bind menu defined in xml file to the context menu to be shown  </a:t>
            </a:r>
            <a:br>
              <a:rPr lang="en-US" dirty="0"/>
            </a:br>
            <a:endParaRPr lang="en-US" dirty="0"/>
          </a:p>
        </p:txBody>
      </p:sp>
      <p:sp>
        <p:nvSpPr>
          <p:cNvPr id="3" name="Content Placeholder 2"/>
          <p:cNvSpPr>
            <a:spLocks noGrp="1"/>
          </p:cNvSpPr>
          <p:nvPr>
            <p:ph idx="1"/>
          </p:nvPr>
        </p:nvSpPr>
        <p:spPr/>
        <p:txBody>
          <a:bodyPr/>
          <a:lstStyle/>
          <a:p>
            <a:r>
              <a:rPr lang="en-US" dirty="0"/>
              <a:t>On the “</a:t>
            </a:r>
            <a:r>
              <a:rPr lang="en-US" dirty="0" err="1"/>
              <a:t>onCreateContextMenu</a:t>
            </a:r>
            <a:r>
              <a:rPr lang="en-US" dirty="0"/>
              <a:t>” method create object from “</a:t>
            </a:r>
            <a:r>
              <a:rPr lang="en-US" dirty="0" err="1"/>
              <a:t>MenuInflater</a:t>
            </a:r>
            <a:r>
              <a:rPr lang="en-US" dirty="0"/>
              <a:t>” Class and then call inflate method.</a:t>
            </a:r>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27</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685800" y="2057400"/>
            <a:ext cx="7772400" cy="2228850"/>
          </a:xfrm>
          <a:prstGeom prst="rect">
            <a:avLst/>
          </a:prstGeom>
          <a:noFill/>
          <a:ln w="9525">
            <a:noFill/>
            <a:miter lim="800000"/>
            <a:headEnd/>
            <a:tailEnd/>
          </a:ln>
        </p:spPr>
      </p:pic>
      <p:sp>
        <p:nvSpPr>
          <p:cNvPr id="10" name="Rectangle 9"/>
          <p:cNvSpPr/>
          <p:nvPr/>
        </p:nvSpPr>
        <p:spPr>
          <a:xfrm>
            <a:off x="457200" y="2114550"/>
            <a:ext cx="8229600" cy="2000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117319"/>
      </p:ext>
    </p:extLst>
  </p:cSld>
  <p:clrMapOvr>
    <a:masterClrMapping/>
  </p:clrMapOvr>
  <p:transition>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update </a:t>
            </a:r>
            <a:r>
              <a:rPr lang="en-US" dirty="0" err="1"/>
              <a:t>TextView</a:t>
            </a:r>
            <a:r>
              <a:rPr lang="en-US" dirty="0"/>
              <a:t> text when selecting any menu item from Context menu?!</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28</a:t>
            </a:fld>
            <a:endParaRPr lang="en-US"/>
          </a:p>
        </p:txBody>
      </p:sp>
      <p:pic>
        <p:nvPicPr>
          <p:cNvPr id="17410" name="Picture 2"/>
          <p:cNvPicPr>
            <a:picLocks noChangeAspect="1" noChangeArrowheads="1"/>
          </p:cNvPicPr>
          <p:nvPr/>
        </p:nvPicPr>
        <p:blipFill>
          <a:blip r:embed="rId2" cstate="print"/>
          <a:srcRect l="22500" t="39000" r="30625" b="22000"/>
          <a:stretch>
            <a:fillRect/>
          </a:stretch>
        </p:blipFill>
        <p:spPr bwMode="auto">
          <a:xfrm>
            <a:off x="457200" y="1200150"/>
            <a:ext cx="8001000" cy="3314700"/>
          </a:xfrm>
          <a:prstGeom prst="rect">
            <a:avLst/>
          </a:prstGeom>
          <a:noFill/>
          <a:ln w="9525">
            <a:noFill/>
            <a:miter lim="800000"/>
            <a:headEnd/>
            <a:tailEnd/>
          </a:ln>
        </p:spPr>
      </p:pic>
      <p:sp>
        <p:nvSpPr>
          <p:cNvPr id="7" name="Rectangle 6"/>
          <p:cNvSpPr/>
          <p:nvPr/>
        </p:nvSpPr>
        <p:spPr>
          <a:xfrm>
            <a:off x="914400" y="1771650"/>
            <a:ext cx="7543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43801" y="1428750"/>
            <a:ext cx="1308371" cy="307777"/>
          </a:xfrm>
          <a:prstGeom prst="rect">
            <a:avLst/>
          </a:prstGeom>
          <a:solidFill>
            <a:schemeClr val="bg1"/>
          </a:solidFill>
        </p:spPr>
        <p:txBody>
          <a:bodyPr wrap="none" rtlCol="0">
            <a:spAutoFit/>
          </a:bodyPr>
          <a:lstStyle/>
          <a:p>
            <a:r>
              <a:rPr lang="en-US" b="1" dirty="0">
                <a:solidFill>
                  <a:srgbClr val="FF0000"/>
                </a:solidFill>
              </a:rPr>
              <a:t>Get </a:t>
            </a:r>
            <a:r>
              <a:rPr lang="en-US" b="1" dirty="0" err="1">
                <a:solidFill>
                  <a:srgbClr val="FF0000"/>
                </a:solidFill>
              </a:rPr>
              <a:t>TextView</a:t>
            </a:r>
            <a:endParaRPr lang="en-US" b="1" dirty="0">
              <a:solidFill>
                <a:srgbClr val="FF0000"/>
              </a:solidFill>
            </a:endParaRPr>
          </a:p>
        </p:txBody>
      </p:sp>
      <p:sp>
        <p:nvSpPr>
          <p:cNvPr id="9" name="Rectangle 8"/>
          <p:cNvSpPr/>
          <p:nvPr/>
        </p:nvSpPr>
        <p:spPr>
          <a:xfrm>
            <a:off x="914400" y="2114550"/>
            <a:ext cx="5562600" cy="2114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553200" y="2457450"/>
            <a:ext cx="2209800" cy="954107"/>
          </a:xfrm>
          <a:prstGeom prst="rect">
            <a:avLst/>
          </a:prstGeom>
          <a:solidFill>
            <a:schemeClr val="bg1"/>
          </a:solidFill>
        </p:spPr>
        <p:txBody>
          <a:bodyPr wrap="square" rtlCol="0">
            <a:spAutoFit/>
          </a:bodyPr>
          <a:lstStyle/>
          <a:p>
            <a:r>
              <a:rPr lang="en-US" b="1" dirty="0">
                <a:solidFill>
                  <a:srgbClr val="FF0000"/>
                </a:solidFill>
              </a:rPr>
              <a:t>Check which item is</a:t>
            </a:r>
          </a:p>
          <a:p>
            <a:r>
              <a:rPr lang="en-US" b="1" dirty="0">
                <a:solidFill>
                  <a:srgbClr val="FF0000"/>
                </a:solidFill>
              </a:rPr>
              <a:t> selected from context Menu and update </a:t>
            </a:r>
            <a:r>
              <a:rPr lang="en-US" b="1" dirty="0" err="1">
                <a:solidFill>
                  <a:srgbClr val="FF0000"/>
                </a:solidFill>
              </a:rPr>
              <a:t>TextView</a:t>
            </a:r>
            <a:r>
              <a:rPr lang="en-US" b="1" dirty="0">
                <a:solidFill>
                  <a:srgbClr val="FF0000"/>
                </a:solidFill>
              </a:rPr>
              <a:t> Text</a:t>
            </a:r>
          </a:p>
        </p:txBody>
      </p:sp>
    </p:spTree>
    <p:extLst>
      <p:ext uri="{BB962C8B-B14F-4D97-AF65-F5344CB8AC3E}">
        <p14:creationId xmlns:p14="http://schemas.microsoft.com/office/powerpoint/2010/main" val="405471466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bind context menu with </a:t>
            </a:r>
            <a:r>
              <a:rPr lang="en-US" dirty="0" err="1"/>
              <a:t>TextView</a:t>
            </a:r>
            <a:r>
              <a:rPr lang="en-US" dirty="0"/>
              <a:t> ?!</a:t>
            </a:r>
            <a:br>
              <a:rPr lang="en-US" dirty="0"/>
            </a:br>
            <a:endParaRPr lang="en-US" dirty="0"/>
          </a:p>
        </p:txBody>
      </p:sp>
      <p:sp>
        <p:nvSpPr>
          <p:cNvPr id="3" name="Content Placeholder 2"/>
          <p:cNvSpPr>
            <a:spLocks noGrp="1"/>
          </p:cNvSpPr>
          <p:nvPr>
            <p:ph idx="1"/>
          </p:nvPr>
        </p:nvSpPr>
        <p:spPr/>
        <p:txBody>
          <a:bodyPr/>
          <a:lstStyle/>
          <a:p>
            <a:r>
              <a:rPr lang="en-US" dirty="0"/>
              <a:t>In the </a:t>
            </a:r>
            <a:r>
              <a:rPr lang="en-US" dirty="0" err="1"/>
              <a:t>OnCreate</a:t>
            </a:r>
            <a:r>
              <a:rPr lang="en-US" dirty="0"/>
              <a:t> Method of the activity</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29</a:t>
            </a:fld>
            <a:endParaRPr lang="en-US"/>
          </a:p>
        </p:txBody>
      </p:sp>
      <p:pic>
        <p:nvPicPr>
          <p:cNvPr id="16386" name="Picture 2"/>
          <p:cNvPicPr>
            <a:picLocks noChangeAspect="1" noChangeArrowheads="1"/>
          </p:cNvPicPr>
          <p:nvPr/>
        </p:nvPicPr>
        <p:blipFill>
          <a:blip r:embed="rId2" cstate="print"/>
          <a:srcRect l="21875" t="26000" r="25000" b="51000"/>
          <a:stretch>
            <a:fillRect/>
          </a:stretch>
        </p:blipFill>
        <p:spPr bwMode="auto">
          <a:xfrm>
            <a:off x="533400" y="1543050"/>
            <a:ext cx="8153400" cy="2000250"/>
          </a:xfrm>
          <a:prstGeom prst="rect">
            <a:avLst/>
          </a:prstGeom>
          <a:noFill/>
          <a:ln w="9525">
            <a:noFill/>
            <a:miter lim="800000"/>
            <a:headEnd/>
            <a:tailEnd/>
          </a:ln>
        </p:spPr>
      </p:pic>
      <p:sp>
        <p:nvSpPr>
          <p:cNvPr id="7" name="Rectangle 6"/>
          <p:cNvSpPr/>
          <p:nvPr/>
        </p:nvSpPr>
        <p:spPr>
          <a:xfrm>
            <a:off x="1143000" y="2628900"/>
            <a:ext cx="6781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43000" y="2857500"/>
            <a:ext cx="3886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477001" y="2343150"/>
            <a:ext cx="1308371" cy="307777"/>
          </a:xfrm>
          <a:prstGeom prst="rect">
            <a:avLst/>
          </a:prstGeom>
          <a:solidFill>
            <a:schemeClr val="bg1"/>
          </a:solidFill>
        </p:spPr>
        <p:txBody>
          <a:bodyPr wrap="none" rtlCol="0">
            <a:spAutoFit/>
          </a:bodyPr>
          <a:lstStyle/>
          <a:p>
            <a:r>
              <a:rPr lang="en-US" b="1" dirty="0">
                <a:solidFill>
                  <a:srgbClr val="FF0000"/>
                </a:solidFill>
              </a:rPr>
              <a:t>Get </a:t>
            </a:r>
            <a:r>
              <a:rPr lang="en-US" b="1" dirty="0" err="1">
                <a:solidFill>
                  <a:srgbClr val="FF0000"/>
                </a:solidFill>
              </a:rPr>
              <a:t>TextView</a:t>
            </a:r>
            <a:endParaRPr lang="en-US" b="1" dirty="0">
              <a:solidFill>
                <a:srgbClr val="FF0000"/>
              </a:solidFill>
            </a:endParaRPr>
          </a:p>
        </p:txBody>
      </p:sp>
      <p:sp>
        <p:nvSpPr>
          <p:cNvPr id="11" name="TextBox 10"/>
          <p:cNvSpPr txBox="1"/>
          <p:nvPr/>
        </p:nvSpPr>
        <p:spPr>
          <a:xfrm>
            <a:off x="5181600" y="2923401"/>
            <a:ext cx="2856872" cy="307777"/>
          </a:xfrm>
          <a:prstGeom prst="rect">
            <a:avLst/>
          </a:prstGeom>
          <a:solidFill>
            <a:schemeClr val="bg1"/>
          </a:solidFill>
        </p:spPr>
        <p:txBody>
          <a:bodyPr wrap="none" rtlCol="0">
            <a:spAutoFit/>
          </a:bodyPr>
          <a:lstStyle/>
          <a:p>
            <a:r>
              <a:rPr lang="en-US" b="1" dirty="0">
                <a:solidFill>
                  <a:srgbClr val="FF0000"/>
                </a:solidFill>
              </a:rPr>
              <a:t>Bind Context Menu to </a:t>
            </a:r>
            <a:r>
              <a:rPr lang="en-US" b="1" dirty="0" err="1">
                <a:solidFill>
                  <a:srgbClr val="FF0000"/>
                </a:solidFill>
              </a:rPr>
              <a:t>TextView</a:t>
            </a:r>
            <a:endParaRPr lang="en-US" b="1" dirty="0">
              <a:solidFill>
                <a:srgbClr val="FF0000"/>
              </a:solidFill>
            </a:endParaRPr>
          </a:p>
        </p:txBody>
      </p:sp>
    </p:spTree>
    <p:extLst>
      <p:ext uri="{BB962C8B-B14F-4D97-AF65-F5344CB8AC3E}">
        <p14:creationId xmlns:p14="http://schemas.microsoft.com/office/powerpoint/2010/main" val="2908982302"/>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ListView</a:t>
            </a:r>
          </a:p>
        </p:txBody>
      </p:sp>
      <p:sp>
        <p:nvSpPr>
          <p:cNvPr id="3" name="Content Placeholder 2"/>
          <p:cNvSpPr>
            <a:spLocks noGrp="1"/>
          </p:cNvSpPr>
          <p:nvPr>
            <p:ph idx="1"/>
          </p:nvPr>
        </p:nvSpPr>
        <p:spPr/>
        <p:txBody>
          <a:bodyPr/>
          <a:lstStyle/>
          <a:p>
            <a:pPr algn="just"/>
            <a:r>
              <a:rPr lang="en-US" dirty="0"/>
              <a:t>ListView is a ViewGroup that creates a list of scrollable items. </a:t>
            </a:r>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a:t>
            </a:fld>
            <a:endParaRPr lang="en-US"/>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b="20408"/>
          <a:stretch>
            <a:fillRect/>
          </a:stretch>
        </p:blipFill>
        <p:spPr bwMode="auto">
          <a:xfrm>
            <a:off x="3762374" y="1771650"/>
            <a:ext cx="3629026"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811554"/>
      </p:ext>
    </p:extLst>
  </p:cSld>
  <p:clrMapOvr>
    <a:masterClrMapping/>
  </p:clrMapOvr>
  <p:transition>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SQLite</a:t>
            </a:r>
            <a:endParaRPr lang="en-US" dirty="0"/>
          </a:p>
        </p:txBody>
      </p:sp>
      <p:sp>
        <p:nvSpPr>
          <p:cNvPr id="3" name="Content Placeholder 2"/>
          <p:cNvSpPr>
            <a:spLocks noGrp="1"/>
          </p:cNvSpPr>
          <p:nvPr>
            <p:ph idx="1"/>
          </p:nvPr>
        </p:nvSpPr>
        <p:spPr/>
        <p:txBody>
          <a:bodyPr/>
          <a:lstStyle/>
          <a:p>
            <a:r>
              <a:rPr lang="en-US" dirty="0" err="1"/>
              <a:t>SQLite</a:t>
            </a:r>
            <a:r>
              <a:rPr lang="en-US" dirty="0"/>
              <a:t> is an Open Source Database which is embedded into Android.</a:t>
            </a:r>
          </a:p>
          <a:p>
            <a:endParaRPr lang="en-US" dirty="0"/>
          </a:p>
          <a:p>
            <a:r>
              <a:rPr lang="en-US" dirty="0" err="1"/>
              <a:t>SQLite</a:t>
            </a:r>
            <a:r>
              <a:rPr lang="en-US" dirty="0"/>
              <a:t> is available on every Android device. Using an </a:t>
            </a:r>
            <a:r>
              <a:rPr lang="en-US" dirty="0" err="1"/>
              <a:t>SQLite</a:t>
            </a:r>
            <a:r>
              <a:rPr lang="en-US" dirty="0"/>
              <a:t> database in Android does not require any database setup or administration. </a:t>
            </a:r>
            <a:endParaRPr lang="ar-EG" dirty="0"/>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30</a:t>
            </a:fld>
            <a:endParaRPr lang="en-US"/>
          </a:p>
        </p:txBody>
      </p:sp>
    </p:spTree>
    <p:extLst>
      <p:ext uri="{BB962C8B-B14F-4D97-AF65-F5344CB8AC3E}">
        <p14:creationId xmlns:p14="http://schemas.microsoft.com/office/powerpoint/2010/main" val="4208751744"/>
      </p:ext>
    </p:extLst>
  </p:cSld>
  <p:clrMapOvr>
    <a:masterClrMapping/>
  </p:clrMapOvr>
  <p:transition>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SQLiteOpenHelper</a:t>
            </a:r>
            <a:endParaRPr lang="en-US" dirty="0"/>
          </a:p>
        </p:txBody>
      </p:sp>
      <p:sp>
        <p:nvSpPr>
          <p:cNvPr id="3" name="Content Placeholder 2"/>
          <p:cNvSpPr>
            <a:spLocks noGrp="1"/>
          </p:cNvSpPr>
          <p:nvPr>
            <p:ph idx="1"/>
          </p:nvPr>
        </p:nvSpPr>
        <p:spPr/>
        <p:txBody>
          <a:bodyPr/>
          <a:lstStyle/>
          <a:p>
            <a:r>
              <a:rPr lang="en-US" dirty="0" err="1"/>
              <a:t>SQLiteOpenHelper</a:t>
            </a:r>
            <a:r>
              <a:rPr lang="en-US" dirty="0"/>
              <a:t> is the helper class provided by android to create and maintain databases for your application. </a:t>
            </a:r>
          </a:p>
          <a:p>
            <a:pPr>
              <a:buNone/>
            </a:pPr>
            <a:endParaRPr lang="en-US" dirty="0"/>
          </a:p>
          <a:p>
            <a:r>
              <a:rPr lang="en-US" dirty="0"/>
              <a:t>This class takes care of opening the database if it exists, create it if it does not exist, and upgrade it as necessary.</a:t>
            </a:r>
          </a:p>
          <a:p>
            <a:endParaRPr lang="en-US" dirty="0"/>
          </a:p>
          <a:p>
            <a:r>
              <a:rPr lang="en-US" dirty="0"/>
              <a:t>In this class you need to override the methods </a:t>
            </a:r>
            <a:r>
              <a:rPr lang="en-US" dirty="0" err="1">
                <a:solidFill>
                  <a:srgbClr val="FF0000"/>
                </a:solidFill>
                <a:effectLst>
                  <a:outerShdw blurRad="38100" dist="38100" dir="2700000" algn="tl">
                    <a:srgbClr val="000000">
                      <a:alpha val="43137"/>
                    </a:srgbClr>
                  </a:outerShdw>
                </a:effectLst>
              </a:rPr>
              <a:t>onCreate</a:t>
            </a:r>
            <a:r>
              <a:rPr lang="en-US" dirty="0">
                <a:solidFill>
                  <a:srgbClr val="FF0000"/>
                </a:solidFill>
                <a:effectLst>
                  <a:outerShdw blurRad="38100" dist="38100" dir="2700000" algn="tl">
                    <a:srgbClr val="000000">
                      <a:alpha val="43137"/>
                    </a:srgbClr>
                  </a:outerShdw>
                </a:effectLst>
              </a:rPr>
              <a:t>() </a:t>
            </a:r>
            <a:r>
              <a:rPr lang="en-US" dirty="0"/>
              <a:t>to create the database and </a:t>
            </a:r>
            <a:r>
              <a:rPr lang="en-US" dirty="0" err="1">
                <a:solidFill>
                  <a:srgbClr val="FF0000"/>
                </a:solidFill>
                <a:effectLst>
                  <a:outerShdw blurRad="38100" dist="38100" dir="2700000" algn="tl">
                    <a:srgbClr val="000000">
                      <a:alpha val="43137"/>
                    </a:srgbClr>
                  </a:outerShdw>
                </a:effectLst>
              </a:rPr>
              <a:t>onUpgrade</a:t>
            </a:r>
            <a:r>
              <a:rPr lang="en-US" dirty="0">
                <a:solidFill>
                  <a:srgbClr val="FF0000"/>
                </a:solidFill>
                <a:effectLst>
                  <a:outerShdw blurRad="38100" dist="38100" dir="2700000" algn="tl">
                    <a:srgbClr val="000000">
                      <a:alpha val="43137"/>
                    </a:srgbClr>
                  </a:outerShdw>
                </a:effectLst>
              </a:rPr>
              <a:t>() </a:t>
            </a:r>
            <a:r>
              <a:rPr lang="en-US" dirty="0"/>
              <a:t>to upgrade the database in case of changes in the database schema.</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31</a:t>
            </a:fld>
            <a:endParaRPr lang="en-US"/>
          </a:p>
        </p:txBody>
      </p:sp>
    </p:spTree>
    <p:extLst>
      <p:ext uri="{BB962C8B-B14F-4D97-AF65-F5344CB8AC3E}">
        <p14:creationId xmlns:p14="http://schemas.microsoft.com/office/powerpoint/2010/main" val="710017319"/>
      </p:ext>
    </p:extLst>
  </p:cSld>
  <p:clrMapOvr>
    <a:masterClrMapping/>
  </p:clrMapOvr>
  <p:transition>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SQLiteOpenHelper</a:t>
            </a:r>
            <a:r>
              <a:rPr lang="en-US" dirty="0"/>
              <a:t> Cont’</a:t>
            </a:r>
          </a:p>
        </p:txBody>
      </p:sp>
      <p:sp>
        <p:nvSpPr>
          <p:cNvPr id="3" name="Content Placeholder 2"/>
          <p:cNvSpPr>
            <a:spLocks noGrp="1"/>
          </p:cNvSpPr>
          <p:nvPr>
            <p:ph idx="1"/>
          </p:nvPr>
        </p:nvSpPr>
        <p:spPr/>
        <p:txBody>
          <a:bodyPr/>
          <a:lstStyle/>
          <a:p>
            <a:r>
              <a:rPr lang="en-US" dirty="0" err="1"/>
              <a:t>SQLiteOpenHelper</a:t>
            </a:r>
            <a:r>
              <a:rPr lang="en-US" dirty="0"/>
              <a:t> provides the methods                                    </a:t>
            </a:r>
            <a:r>
              <a:rPr lang="en-US" dirty="0" err="1">
                <a:solidFill>
                  <a:srgbClr val="FF0000"/>
                </a:solidFill>
                <a:effectLst>
                  <a:outerShdw blurRad="38100" dist="38100" dir="2700000" algn="tl">
                    <a:srgbClr val="000000">
                      <a:alpha val="43137"/>
                    </a:srgbClr>
                  </a:outerShdw>
                </a:effectLst>
              </a:rPr>
              <a:t>getReadableDatabase</a:t>
            </a:r>
            <a:r>
              <a:rPr lang="en-US" dirty="0">
                <a:solidFill>
                  <a:srgbClr val="FF0000"/>
                </a:solidFill>
                <a:effectLst>
                  <a:outerShdw blurRad="38100" dist="38100" dir="2700000" algn="tl">
                    <a:srgbClr val="000000">
                      <a:alpha val="43137"/>
                    </a:srgbClr>
                  </a:outerShdw>
                </a:effectLst>
              </a:rPr>
              <a:t>() </a:t>
            </a:r>
            <a:r>
              <a:rPr lang="en-US" dirty="0"/>
              <a:t>and </a:t>
            </a:r>
            <a:r>
              <a:rPr lang="en-US" dirty="0" err="1">
                <a:solidFill>
                  <a:srgbClr val="FF0000"/>
                </a:solidFill>
                <a:effectLst>
                  <a:outerShdw blurRad="38100" dist="38100" dir="2700000" algn="tl">
                    <a:srgbClr val="000000">
                      <a:alpha val="43137"/>
                    </a:srgbClr>
                  </a:outerShdw>
                </a:effectLst>
              </a:rPr>
              <a:t>getWriteableDatabase</a:t>
            </a:r>
            <a:r>
              <a:rPr lang="en-US" dirty="0">
                <a:solidFill>
                  <a:srgbClr val="FF0000"/>
                </a:solidFill>
                <a:effectLst>
                  <a:outerShdw blurRad="38100" dist="38100" dir="2700000" algn="tl">
                    <a:srgbClr val="000000">
                      <a:alpha val="43137"/>
                    </a:srgbClr>
                  </a:outerShdw>
                </a:effectLst>
              </a:rPr>
              <a:t>()</a:t>
            </a:r>
            <a:r>
              <a:rPr lang="en-US" dirty="0"/>
              <a:t> to get access to an </a:t>
            </a:r>
            <a:r>
              <a:rPr lang="en-US" dirty="0" err="1"/>
              <a:t>SQLiteDatabase</a:t>
            </a:r>
            <a:r>
              <a:rPr lang="en-US" dirty="0"/>
              <a:t> object which allows database access either in read or write mode.</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32</a:t>
            </a:fld>
            <a:endParaRPr lang="en-US" dirty="0"/>
          </a:p>
        </p:txBody>
      </p:sp>
    </p:spTree>
    <p:extLst>
      <p:ext uri="{BB962C8B-B14F-4D97-AF65-F5344CB8AC3E}">
        <p14:creationId xmlns:p14="http://schemas.microsoft.com/office/powerpoint/2010/main" val="3627763973"/>
      </p:ext>
    </p:extLst>
  </p:cSld>
  <p:clrMapOvr>
    <a:masterClrMapping/>
  </p:clrMapOvr>
  <p:transition>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SQLiteDatabase</a:t>
            </a:r>
            <a:endParaRPr lang="en-US" dirty="0"/>
          </a:p>
        </p:txBody>
      </p:sp>
      <p:sp>
        <p:nvSpPr>
          <p:cNvPr id="3" name="Content Placeholder 2"/>
          <p:cNvSpPr>
            <a:spLocks noGrp="1"/>
          </p:cNvSpPr>
          <p:nvPr>
            <p:ph idx="1"/>
          </p:nvPr>
        </p:nvSpPr>
        <p:spPr/>
        <p:txBody>
          <a:bodyPr>
            <a:normAutofit fontScale="47500" lnSpcReduction="20000"/>
          </a:bodyPr>
          <a:lstStyle/>
          <a:p>
            <a:r>
              <a:rPr lang="en-US" dirty="0" err="1"/>
              <a:t>SQLiteDatabase</a:t>
            </a:r>
            <a:r>
              <a:rPr lang="en-US" dirty="0"/>
              <a:t> is the base class for working with a </a:t>
            </a:r>
            <a:r>
              <a:rPr lang="en-US" dirty="0" err="1"/>
              <a:t>SQLite</a:t>
            </a:r>
            <a:r>
              <a:rPr lang="en-US" dirty="0"/>
              <a:t> database in Android.</a:t>
            </a:r>
          </a:p>
          <a:p>
            <a:endParaRPr lang="en-US" dirty="0"/>
          </a:p>
          <a:p>
            <a:r>
              <a:rPr lang="en-US" dirty="0" err="1"/>
              <a:t>SQLiteDatabase</a:t>
            </a:r>
            <a:r>
              <a:rPr lang="en-US" dirty="0"/>
              <a:t> provides:</a:t>
            </a:r>
          </a:p>
          <a:p>
            <a:pPr lvl="1"/>
            <a:r>
              <a:rPr lang="en-US" dirty="0">
                <a:solidFill>
                  <a:srgbClr val="FF0000"/>
                </a:solidFill>
                <a:effectLst>
                  <a:outerShdw blurRad="38100" dist="38100" dir="2700000" algn="tl">
                    <a:srgbClr val="000000">
                      <a:alpha val="43137"/>
                    </a:srgbClr>
                  </a:outerShdw>
                </a:effectLst>
              </a:rPr>
              <a:t>insert()</a:t>
            </a:r>
            <a:r>
              <a:rPr lang="en-US" dirty="0"/>
              <a:t>, </a:t>
            </a:r>
            <a:r>
              <a:rPr lang="en-US" sz="2100" dirty="0">
                <a:solidFill>
                  <a:srgbClr val="FF0000"/>
                </a:solidFill>
                <a:effectLst>
                  <a:outerShdw blurRad="38100" dist="38100" dir="2700000" algn="tl">
                    <a:srgbClr val="000000">
                      <a:alpha val="43137"/>
                    </a:srgbClr>
                  </a:outerShdw>
                </a:effectLst>
              </a:rPr>
              <a:t>update() </a:t>
            </a:r>
            <a:r>
              <a:rPr lang="en-US" dirty="0"/>
              <a:t>and </a:t>
            </a:r>
            <a:r>
              <a:rPr lang="en-US" sz="2100" dirty="0">
                <a:solidFill>
                  <a:srgbClr val="FF0000"/>
                </a:solidFill>
                <a:effectLst>
                  <a:outerShdw blurRad="38100" dist="38100" dir="2700000" algn="tl">
                    <a:srgbClr val="000000">
                      <a:alpha val="43137"/>
                    </a:srgbClr>
                  </a:outerShdw>
                </a:effectLst>
              </a:rPr>
              <a:t>delete() </a:t>
            </a:r>
            <a:r>
              <a:rPr lang="en-US" dirty="0"/>
              <a:t>methods.</a:t>
            </a:r>
          </a:p>
          <a:p>
            <a:pPr lvl="1"/>
            <a:r>
              <a:rPr lang="en-US" dirty="0" err="1">
                <a:solidFill>
                  <a:srgbClr val="FF0000"/>
                </a:solidFill>
                <a:effectLst>
                  <a:outerShdw blurRad="38100" dist="38100" dir="2700000" algn="tl">
                    <a:srgbClr val="000000">
                      <a:alpha val="43137"/>
                    </a:srgbClr>
                  </a:outerShdw>
                </a:effectLst>
              </a:rPr>
              <a:t>execSQL</a:t>
            </a:r>
            <a:r>
              <a:rPr lang="en-US" dirty="0">
                <a:solidFill>
                  <a:srgbClr val="FF0000"/>
                </a:solidFill>
                <a:effectLst>
                  <a:outerShdw blurRad="38100" dist="38100" dir="2700000" algn="tl">
                    <a:srgbClr val="000000">
                      <a:alpha val="43137"/>
                    </a:srgbClr>
                  </a:outerShdw>
                </a:effectLst>
              </a:rPr>
              <a:t>() </a:t>
            </a:r>
            <a:r>
              <a:rPr lang="en-US" dirty="0"/>
              <a:t>method, which allows to execute an SQL statement directly.</a:t>
            </a:r>
          </a:p>
          <a:p>
            <a:pPr lvl="1"/>
            <a:r>
              <a:rPr lang="en-US" dirty="0"/>
              <a:t>The object </a:t>
            </a:r>
            <a:r>
              <a:rPr lang="en-US" dirty="0" err="1">
                <a:solidFill>
                  <a:srgbClr val="FF0000"/>
                </a:solidFill>
                <a:effectLst>
                  <a:outerShdw blurRad="38100" dist="38100" dir="2700000" algn="tl">
                    <a:srgbClr val="000000">
                      <a:alpha val="43137"/>
                    </a:srgbClr>
                  </a:outerShdw>
                </a:effectLst>
              </a:rPr>
              <a:t>ContentValues</a:t>
            </a:r>
            <a:r>
              <a:rPr lang="en-US" dirty="0">
                <a:effectLst>
                  <a:outerShdw blurRad="38100" dist="38100" dir="2700000" algn="tl">
                    <a:srgbClr val="000000">
                      <a:alpha val="43137"/>
                    </a:srgbClr>
                  </a:outerShdw>
                </a:effectLst>
              </a:rPr>
              <a:t> </a:t>
            </a:r>
            <a:r>
              <a:rPr lang="en-US" dirty="0"/>
              <a:t>allows to define key/values.</a:t>
            </a:r>
          </a:p>
          <a:p>
            <a:pPr lvl="2"/>
            <a:r>
              <a:rPr lang="en-US" dirty="0"/>
              <a:t>The "key" represents the table column identifier </a:t>
            </a:r>
          </a:p>
          <a:p>
            <a:pPr lvl="2"/>
            <a:r>
              <a:rPr lang="en-US" dirty="0"/>
              <a:t>The "value" represents the content for the table record in this column. </a:t>
            </a:r>
          </a:p>
          <a:p>
            <a:pPr lvl="2"/>
            <a:r>
              <a:rPr lang="en-US" dirty="0" err="1"/>
              <a:t>ContentValues</a:t>
            </a:r>
            <a:r>
              <a:rPr lang="en-US" dirty="0"/>
              <a:t> can be used for </a:t>
            </a:r>
            <a:r>
              <a:rPr lang="en-US" b="1" dirty="0"/>
              <a:t>inserts</a:t>
            </a:r>
            <a:r>
              <a:rPr lang="en-US" dirty="0"/>
              <a:t> and </a:t>
            </a:r>
            <a:r>
              <a:rPr lang="en-US" b="1" dirty="0"/>
              <a:t>updates</a:t>
            </a:r>
            <a:r>
              <a:rPr lang="en-US" dirty="0"/>
              <a:t> of database entries.</a:t>
            </a:r>
          </a:p>
          <a:p>
            <a:endParaRPr lang="en-US" dirty="0"/>
          </a:p>
          <a:p>
            <a:r>
              <a:rPr lang="en-US" dirty="0"/>
              <a:t>Queries can be created via the </a:t>
            </a:r>
            <a:r>
              <a:rPr lang="en-US" dirty="0" err="1">
                <a:solidFill>
                  <a:srgbClr val="FF0000"/>
                </a:solidFill>
                <a:effectLst>
                  <a:outerShdw blurRad="38100" dist="38100" dir="2700000" algn="tl">
                    <a:srgbClr val="000000">
                      <a:alpha val="43137"/>
                    </a:srgbClr>
                  </a:outerShdw>
                </a:effectLst>
              </a:rPr>
              <a:t>rawQuery</a:t>
            </a:r>
            <a:r>
              <a:rPr lang="en-US" dirty="0">
                <a:solidFill>
                  <a:srgbClr val="FF0000"/>
                </a:solidFill>
                <a:effectLst>
                  <a:outerShdw blurRad="38100" dist="38100" dir="2700000" algn="tl">
                    <a:srgbClr val="000000">
                      <a:alpha val="43137"/>
                    </a:srgbClr>
                  </a:outerShdw>
                </a:effectLst>
              </a:rPr>
              <a:t>() </a:t>
            </a:r>
            <a:r>
              <a:rPr lang="en-US" dirty="0"/>
              <a:t>and </a:t>
            </a:r>
            <a:r>
              <a:rPr lang="en-US" dirty="0">
                <a:solidFill>
                  <a:srgbClr val="FF0000"/>
                </a:solidFill>
                <a:effectLst>
                  <a:outerShdw blurRad="38100" dist="38100" dir="2700000" algn="tl">
                    <a:srgbClr val="000000">
                      <a:alpha val="43137"/>
                    </a:srgbClr>
                  </a:outerShdw>
                </a:effectLst>
              </a:rPr>
              <a:t>query() </a:t>
            </a:r>
            <a:r>
              <a:rPr lang="en-US" dirty="0"/>
              <a:t>methods</a:t>
            </a:r>
          </a:p>
          <a:p>
            <a:pPr lvl="1"/>
            <a:r>
              <a:rPr lang="en-US" dirty="0" err="1"/>
              <a:t>rawQuery</a:t>
            </a:r>
            <a:r>
              <a:rPr lang="en-US" dirty="0"/>
              <a:t>() directly accepts an SQL select statement as input.</a:t>
            </a:r>
          </a:p>
          <a:p>
            <a:pPr lvl="1"/>
            <a:r>
              <a:rPr lang="en-US" dirty="0"/>
              <a:t>query() provides a structured interface for specifying the SQL query.</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33</a:t>
            </a:fld>
            <a:endParaRPr lang="en-US"/>
          </a:p>
        </p:txBody>
      </p:sp>
    </p:spTree>
    <p:extLst>
      <p:ext uri="{BB962C8B-B14F-4D97-AF65-F5344CB8AC3E}">
        <p14:creationId xmlns:p14="http://schemas.microsoft.com/office/powerpoint/2010/main" val="3043811557"/>
      </p:ext>
    </p:extLst>
  </p:cSld>
  <p:clrMapOvr>
    <a:masterClrMapping/>
  </p:clrMapOvr>
  <p:transition>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Cursor </a:t>
            </a:r>
          </a:p>
        </p:txBody>
      </p:sp>
      <p:sp>
        <p:nvSpPr>
          <p:cNvPr id="3" name="Content Placeholder 2"/>
          <p:cNvSpPr>
            <a:spLocks noGrp="1"/>
          </p:cNvSpPr>
          <p:nvPr>
            <p:ph idx="1"/>
          </p:nvPr>
        </p:nvSpPr>
        <p:spPr/>
        <p:txBody>
          <a:bodyPr/>
          <a:lstStyle/>
          <a:p>
            <a:r>
              <a:rPr lang="en-US" dirty="0"/>
              <a:t> A Cursor represents the result of a query and basically points to one row of the database. </a:t>
            </a:r>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34</a:t>
            </a:fld>
            <a:endParaRPr lang="en-US"/>
          </a:p>
        </p:txBody>
      </p:sp>
    </p:spTree>
    <p:extLst>
      <p:ext uri="{BB962C8B-B14F-4D97-AF65-F5344CB8AC3E}">
        <p14:creationId xmlns:p14="http://schemas.microsoft.com/office/powerpoint/2010/main" val="3915599657"/>
      </p:ext>
    </p:extLst>
  </p:cSld>
  <p:clrMapOvr>
    <a:masterClrMapping/>
  </p:clrMapOvr>
  <p:transition>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Movies Example GUI</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971550"/>
            <a:ext cx="2805113" cy="4184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328" r="60014" b="6250"/>
          <a:stretch/>
        </p:blipFill>
        <p:spPr bwMode="auto">
          <a:xfrm>
            <a:off x="1440491" y="971550"/>
            <a:ext cx="281327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3328" r="60136" b="6250"/>
          <a:stretch/>
        </p:blipFill>
        <p:spPr bwMode="auto">
          <a:xfrm>
            <a:off x="2966624" y="959142"/>
            <a:ext cx="2808811" cy="418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3407" r="60178" b="6573"/>
          <a:stretch/>
        </p:blipFill>
        <p:spPr bwMode="auto">
          <a:xfrm>
            <a:off x="4360982" y="959142"/>
            <a:ext cx="2805661" cy="4184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994673"/>
            <a:ext cx="2824456" cy="416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137669"/>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1+#ppt_w/2"/>
                                          </p:val>
                                        </p:tav>
                                        <p:tav tm="100000">
                                          <p:val>
                                            <p:strVal val="#ppt_x"/>
                                          </p:val>
                                        </p:tav>
                                      </p:tavLst>
                                    </p:anim>
                                    <p:anim calcmode="lin" valueType="num">
                                      <p:cBhvr additive="base">
                                        <p:cTn id="8" dur="500" fill="hold"/>
                                        <p:tgtEl>
                                          <p:spTgt spid="20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1+#ppt_w/2"/>
                                          </p:val>
                                        </p:tav>
                                        <p:tav tm="100000">
                                          <p:val>
                                            <p:strVal val="#ppt_x"/>
                                          </p:val>
                                        </p:tav>
                                      </p:tavLst>
                                    </p:anim>
                                    <p:anim calcmode="lin" valueType="num">
                                      <p:cBhvr additive="base">
                                        <p:cTn id="14"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additive="base">
                                        <p:cTn id="19" dur="500" fill="hold"/>
                                        <p:tgtEl>
                                          <p:spTgt spid="2053"/>
                                        </p:tgtEl>
                                        <p:attrNameLst>
                                          <p:attrName>ppt_x</p:attrName>
                                        </p:attrNameLst>
                                      </p:cBhvr>
                                      <p:tavLst>
                                        <p:tav tm="0">
                                          <p:val>
                                            <p:strVal val="1+#ppt_w/2"/>
                                          </p:val>
                                        </p:tav>
                                        <p:tav tm="100000">
                                          <p:val>
                                            <p:strVal val="#ppt_x"/>
                                          </p:val>
                                        </p:tav>
                                      </p:tavLst>
                                    </p:anim>
                                    <p:anim calcmode="lin" valueType="num">
                                      <p:cBhvr additive="base">
                                        <p:cTn id="20" dur="500" fill="hold"/>
                                        <p:tgtEl>
                                          <p:spTgt spid="205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054"/>
                                        </p:tgtEl>
                                        <p:attrNameLst>
                                          <p:attrName>style.visibility</p:attrName>
                                        </p:attrNameLst>
                                      </p:cBhvr>
                                      <p:to>
                                        <p:strVal val="visible"/>
                                      </p:to>
                                    </p:set>
                                    <p:anim calcmode="lin" valueType="num">
                                      <p:cBhvr additive="base">
                                        <p:cTn id="25" dur="500" fill="hold"/>
                                        <p:tgtEl>
                                          <p:spTgt spid="2054"/>
                                        </p:tgtEl>
                                        <p:attrNameLst>
                                          <p:attrName>ppt_x</p:attrName>
                                        </p:attrNameLst>
                                      </p:cBhvr>
                                      <p:tavLst>
                                        <p:tav tm="0">
                                          <p:val>
                                            <p:strVal val="1+#ppt_w/2"/>
                                          </p:val>
                                        </p:tav>
                                        <p:tav tm="100000">
                                          <p:val>
                                            <p:strVal val="#ppt_x"/>
                                          </p:val>
                                        </p:tav>
                                      </p:tavLst>
                                    </p:anim>
                                    <p:anim calcmode="lin" valueType="num">
                                      <p:cBhvr additive="base">
                                        <p:cTn id="26" dur="500" fill="hold"/>
                                        <p:tgtEl>
                                          <p:spTgt spid="20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66" y="1103113"/>
            <a:ext cx="8104481" cy="369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DatabaseHelper</a:t>
            </a:r>
            <a:r>
              <a:rPr lang="en-US" dirty="0"/>
              <a:t> Class</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36</a:t>
            </a:fld>
            <a:endParaRPr lang="en-US"/>
          </a:p>
        </p:txBody>
      </p:sp>
      <p:sp>
        <p:nvSpPr>
          <p:cNvPr id="35" name="Slide Number Placeholder 4"/>
          <p:cNvSpPr txBox="1">
            <a:spLocks/>
          </p:cNvSpPr>
          <p:nvPr/>
        </p:nvSpPr>
        <p:spPr>
          <a:xfrm>
            <a:off x="6553200" y="4767263"/>
            <a:ext cx="21336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FFD3E96C-1596-48F8-978E-9F6EBBD9775F}"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6" name="Rectangle 35"/>
          <p:cNvSpPr/>
          <p:nvPr/>
        </p:nvSpPr>
        <p:spPr>
          <a:xfrm>
            <a:off x="381000" y="1450978"/>
            <a:ext cx="5981700" cy="2063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362700" y="1242086"/>
            <a:ext cx="2514600" cy="307777"/>
          </a:xfrm>
          <a:prstGeom prst="rect">
            <a:avLst/>
          </a:prstGeom>
          <a:noFill/>
        </p:spPr>
        <p:txBody>
          <a:bodyPr wrap="square" rtlCol="0">
            <a:spAutoFit/>
          </a:bodyPr>
          <a:lstStyle/>
          <a:p>
            <a:r>
              <a:rPr lang="en-US" dirty="0">
                <a:solidFill>
                  <a:srgbClr val="FF0000"/>
                </a:solidFill>
              </a:rPr>
              <a:t>Specify DB name</a:t>
            </a:r>
          </a:p>
        </p:txBody>
      </p:sp>
      <p:sp>
        <p:nvSpPr>
          <p:cNvPr id="38" name="Rectangle 37"/>
          <p:cNvSpPr/>
          <p:nvPr/>
        </p:nvSpPr>
        <p:spPr>
          <a:xfrm>
            <a:off x="381000" y="1967299"/>
            <a:ext cx="5029200" cy="604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81000" y="1657350"/>
            <a:ext cx="42672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33400" y="2800350"/>
            <a:ext cx="6515100" cy="971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4955628" y="1690301"/>
            <a:ext cx="3429000" cy="307777"/>
          </a:xfrm>
          <a:prstGeom prst="rect">
            <a:avLst/>
          </a:prstGeom>
          <a:noFill/>
        </p:spPr>
        <p:txBody>
          <a:bodyPr wrap="square" rtlCol="0">
            <a:spAutoFit/>
          </a:bodyPr>
          <a:lstStyle/>
          <a:p>
            <a:r>
              <a:rPr lang="en-US" dirty="0">
                <a:solidFill>
                  <a:srgbClr val="FF0000"/>
                </a:solidFill>
              </a:rPr>
              <a:t>Create object from </a:t>
            </a:r>
            <a:r>
              <a:rPr lang="en-US" dirty="0" err="1">
                <a:solidFill>
                  <a:srgbClr val="FF0000"/>
                </a:solidFill>
              </a:rPr>
              <a:t>SQliteDatabase</a:t>
            </a:r>
            <a:endParaRPr lang="en-US" dirty="0">
              <a:solidFill>
                <a:srgbClr val="FF0000"/>
              </a:solidFill>
            </a:endParaRPr>
          </a:p>
        </p:txBody>
      </p:sp>
      <p:sp>
        <p:nvSpPr>
          <p:cNvPr id="23" name="Rectangle 22"/>
          <p:cNvSpPr/>
          <p:nvPr/>
        </p:nvSpPr>
        <p:spPr>
          <a:xfrm>
            <a:off x="189366" y="1069776"/>
            <a:ext cx="5601834" cy="1875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410200" y="685800"/>
            <a:ext cx="3733800" cy="307777"/>
          </a:xfrm>
          <a:prstGeom prst="rect">
            <a:avLst/>
          </a:prstGeom>
          <a:noFill/>
        </p:spPr>
        <p:txBody>
          <a:bodyPr wrap="square" rtlCol="0">
            <a:spAutoFit/>
          </a:bodyPr>
          <a:lstStyle/>
          <a:p>
            <a:r>
              <a:rPr lang="en-US" dirty="0">
                <a:solidFill>
                  <a:srgbClr val="FF0000"/>
                </a:solidFill>
              </a:rPr>
              <a:t>Extends </a:t>
            </a:r>
            <a:r>
              <a:rPr lang="en-US" dirty="0" err="1">
                <a:solidFill>
                  <a:srgbClr val="FF0000"/>
                </a:solidFill>
              </a:rPr>
              <a:t>SQLiteOpenHelper</a:t>
            </a:r>
            <a:r>
              <a:rPr lang="en-US" dirty="0">
                <a:solidFill>
                  <a:srgbClr val="FF0000"/>
                </a:solidFill>
              </a:rPr>
              <a:t> Class</a:t>
            </a:r>
          </a:p>
        </p:txBody>
      </p:sp>
      <p:sp>
        <p:nvSpPr>
          <p:cNvPr id="25" name="TextBox 24"/>
          <p:cNvSpPr txBox="1"/>
          <p:nvPr/>
        </p:nvSpPr>
        <p:spPr>
          <a:xfrm>
            <a:off x="5791200" y="2131025"/>
            <a:ext cx="2514600" cy="307777"/>
          </a:xfrm>
          <a:prstGeom prst="rect">
            <a:avLst/>
          </a:prstGeom>
          <a:noFill/>
        </p:spPr>
        <p:txBody>
          <a:bodyPr wrap="square" rtlCol="0">
            <a:spAutoFit/>
          </a:bodyPr>
          <a:lstStyle/>
          <a:p>
            <a:r>
              <a:rPr lang="en-US" dirty="0">
                <a:solidFill>
                  <a:srgbClr val="FF0000"/>
                </a:solidFill>
              </a:rPr>
              <a:t>Create the constructor </a:t>
            </a:r>
          </a:p>
        </p:txBody>
      </p:sp>
      <p:sp>
        <p:nvSpPr>
          <p:cNvPr id="26" name="TextBox 25"/>
          <p:cNvSpPr txBox="1"/>
          <p:nvPr/>
        </p:nvSpPr>
        <p:spPr>
          <a:xfrm>
            <a:off x="5410200" y="2343150"/>
            <a:ext cx="3810000" cy="738664"/>
          </a:xfrm>
          <a:prstGeom prst="rect">
            <a:avLst/>
          </a:prstGeom>
          <a:noFill/>
        </p:spPr>
        <p:txBody>
          <a:bodyPr wrap="square" rtlCol="0">
            <a:spAutoFit/>
          </a:bodyPr>
          <a:lstStyle/>
          <a:p>
            <a:r>
              <a:rPr lang="en-US" dirty="0">
                <a:solidFill>
                  <a:srgbClr val="FF0000"/>
                </a:solidFill>
              </a:rPr>
              <a:t>Override the </a:t>
            </a:r>
            <a:r>
              <a:rPr lang="en-US" dirty="0" err="1">
                <a:solidFill>
                  <a:srgbClr val="FF0000"/>
                </a:solidFill>
              </a:rPr>
              <a:t>onCreate</a:t>
            </a:r>
            <a:r>
              <a:rPr lang="en-US" dirty="0">
                <a:solidFill>
                  <a:srgbClr val="FF0000"/>
                </a:solidFill>
              </a:rPr>
              <a:t> method that executes the DB creation Statement</a:t>
            </a:r>
          </a:p>
          <a:p>
            <a:endParaRPr lang="en-US" dirty="0">
              <a:solidFill>
                <a:srgbClr val="FF0000"/>
              </a:solidFill>
            </a:endParaRPr>
          </a:p>
        </p:txBody>
      </p:sp>
      <p:sp>
        <p:nvSpPr>
          <p:cNvPr id="27" name="Rectangle 26"/>
          <p:cNvSpPr/>
          <p:nvPr/>
        </p:nvSpPr>
        <p:spPr>
          <a:xfrm>
            <a:off x="533400" y="3853249"/>
            <a:ext cx="8153400" cy="9473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638800" y="3600450"/>
            <a:ext cx="3276600" cy="307777"/>
          </a:xfrm>
          <a:prstGeom prst="rect">
            <a:avLst/>
          </a:prstGeom>
          <a:noFill/>
        </p:spPr>
        <p:txBody>
          <a:bodyPr wrap="square" rtlCol="0">
            <a:spAutoFit/>
          </a:bodyPr>
          <a:lstStyle/>
          <a:p>
            <a:r>
              <a:rPr lang="en-US" dirty="0">
                <a:solidFill>
                  <a:srgbClr val="FF0000"/>
                </a:solidFill>
              </a:rPr>
              <a:t>Override the </a:t>
            </a:r>
            <a:r>
              <a:rPr lang="en-US" dirty="0" err="1">
                <a:solidFill>
                  <a:srgbClr val="FF0000"/>
                </a:solidFill>
              </a:rPr>
              <a:t>onUpgrade</a:t>
            </a:r>
            <a:r>
              <a:rPr lang="en-US" dirty="0">
                <a:solidFill>
                  <a:srgbClr val="FF0000"/>
                </a:solidFill>
              </a:rPr>
              <a:t> method </a:t>
            </a:r>
          </a:p>
        </p:txBody>
      </p:sp>
    </p:spTree>
    <p:extLst>
      <p:ext uri="{BB962C8B-B14F-4D97-AF65-F5344CB8AC3E}">
        <p14:creationId xmlns:p14="http://schemas.microsoft.com/office/powerpoint/2010/main" val="423951059"/>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1+#ppt_w/2"/>
                                          </p:val>
                                        </p:tav>
                                        <p:tav tm="100000">
                                          <p:val>
                                            <p:strVal val="#ppt_x"/>
                                          </p:val>
                                        </p:tav>
                                      </p:tavLst>
                                    </p:anim>
                                    <p:anim calcmode="lin" valueType="num">
                                      <p:cBhvr additive="base">
                                        <p:cTn id="22" dur="500" fill="hold"/>
                                        <p:tgtEl>
                                          <p:spTgt spid="37"/>
                                        </p:tgtEl>
                                        <p:attrNameLst>
                                          <p:attrName>ppt_y</p:attrName>
                                        </p:attrNameLst>
                                      </p:cBhvr>
                                      <p:tavLst>
                                        <p:tav tm="0">
                                          <p:val>
                                            <p:strVal val="#ppt_y"/>
                                          </p:val>
                                        </p:tav>
                                        <p:tav tm="100000">
                                          <p:val>
                                            <p:strVal val="#ppt_y"/>
                                          </p:val>
                                        </p:tav>
                                      </p:tavLst>
                                    </p:anim>
                                  </p:childTnLst>
                                </p:cTn>
                              </p:par>
                              <p:par>
                                <p:cTn id="23" presetID="3" presetClass="exit" presetSubtype="10" fill="hold" grpId="1" nodeType="withEffect">
                                  <p:stCondLst>
                                    <p:cond delay="0"/>
                                  </p:stCondLst>
                                  <p:childTnLst>
                                    <p:animEffect transition="out" filter="blinds(horizontal)">
                                      <p:cBhvr>
                                        <p:cTn id="24" dur="500"/>
                                        <p:tgtEl>
                                          <p:spTgt spid="24"/>
                                        </p:tgtEl>
                                      </p:cBhvr>
                                    </p:animEffect>
                                    <p:set>
                                      <p:cBhvr>
                                        <p:cTn id="25" dur="1" fill="hold">
                                          <p:stCondLst>
                                            <p:cond delay="499"/>
                                          </p:stCondLst>
                                        </p:cTn>
                                        <p:tgtEl>
                                          <p:spTgt spid="24"/>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1+#ppt_w/2"/>
                                          </p:val>
                                        </p:tav>
                                        <p:tav tm="100000">
                                          <p:val>
                                            <p:strVal val="#ppt_x"/>
                                          </p:val>
                                        </p:tav>
                                      </p:tavLst>
                                    </p:anim>
                                    <p:anim calcmode="lin" valueType="num">
                                      <p:cBhvr additive="base">
                                        <p:cTn id="34" dur="500" fill="hold"/>
                                        <p:tgtEl>
                                          <p:spTgt spid="40"/>
                                        </p:tgtEl>
                                        <p:attrNameLst>
                                          <p:attrName>ppt_y</p:attrName>
                                        </p:attrNameLst>
                                      </p:cBhvr>
                                      <p:tavLst>
                                        <p:tav tm="0">
                                          <p:val>
                                            <p:strVal val="#ppt_y"/>
                                          </p:val>
                                        </p:tav>
                                        <p:tav tm="100000">
                                          <p:val>
                                            <p:strVal val="#ppt_y"/>
                                          </p:val>
                                        </p:tav>
                                      </p:tavLst>
                                    </p:anim>
                                  </p:childTnLst>
                                </p:cTn>
                              </p:par>
                              <p:par>
                                <p:cTn id="35" presetID="3" presetClass="exit" presetSubtype="10" fill="hold" grpId="1" nodeType="withEffect">
                                  <p:stCondLst>
                                    <p:cond delay="0"/>
                                  </p:stCondLst>
                                  <p:childTnLst>
                                    <p:animEffect transition="out" filter="blinds(horizontal)">
                                      <p:cBhvr>
                                        <p:cTn id="36" dur="500"/>
                                        <p:tgtEl>
                                          <p:spTgt spid="36"/>
                                        </p:tgtEl>
                                      </p:cBhvr>
                                    </p:animEffect>
                                    <p:set>
                                      <p:cBhvr>
                                        <p:cTn id="37" dur="1" fill="hold">
                                          <p:stCondLst>
                                            <p:cond delay="499"/>
                                          </p:stCondLst>
                                        </p:cTn>
                                        <p:tgtEl>
                                          <p:spTgt spid="36"/>
                                        </p:tgtEl>
                                        <p:attrNameLst>
                                          <p:attrName>style.visibility</p:attrName>
                                        </p:attrNameLst>
                                      </p:cBhvr>
                                      <p:to>
                                        <p:strVal val="hidden"/>
                                      </p:to>
                                    </p:set>
                                  </p:childTnLst>
                                </p:cTn>
                              </p:par>
                              <p:par>
                                <p:cTn id="38" presetID="3" presetClass="exit" presetSubtype="10" fill="hold" grpId="1" nodeType="withEffect">
                                  <p:stCondLst>
                                    <p:cond delay="0"/>
                                  </p:stCondLst>
                                  <p:childTnLst>
                                    <p:animEffect transition="out" filter="blinds(horizontal)">
                                      <p:cBhvr>
                                        <p:cTn id="39" dur="500"/>
                                        <p:tgtEl>
                                          <p:spTgt spid="37"/>
                                        </p:tgtEl>
                                      </p:cBhvr>
                                    </p:animEffect>
                                    <p:set>
                                      <p:cBhvr>
                                        <p:cTn id="40" dur="1" fill="hold">
                                          <p:stCondLst>
                                            <p:cond delay="499"/>
                                          </p:stCondLst>
                                        </p:cTn>
                                        <p:tgtEl>
                                          <p:spTgt spid="37"/>
                                        </p:tgtEl>
                                        <p:attrNameLst>
                                          <p:attrName>style.visibility</p:attrName>
                                        </p:attrNameLst>
                                      </p:cBhvr>
                                      <p:to>
                                        <p:strVal val="hidden"/>
                                      </p:to>
                                    </p:set>
                                  </p:childTnLst>
                                </p:cTn>
                              </p:par>
                              <p:par>
                                <p:cTn id="41" presetID="2" presetClass="entr" presetSubtype="2"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1+#ppt_w/2"/>
                                          </p:val>
                                        </p:tav>
                                        <p:tav tm="100000">
                                          <p:val>
                                            <p:strVal val="#ppt_x"/>
                                          </p:val>
                                        </p:tav>
                                      </p:tavLst>
                                    </p:anim>
                                    <p:anim calcmode="lin" valueType="num">
                                      <p:cBhvr additive="base">
                                        <p:cTn id="44" dur="500" fill="hold"/>
                                        <p:tgtEl>
                                          <p:spTgt spid="4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1+#ppt_w/2"/>
                                          </p:val>
                                        </p:tav>
                                        <p:tav tm="100000">
                                          <p:val>
                                            <p:strVal val="#ppt_x"/>
                                          </p:val>
                                        </p:tav>
                                      </p:tavLst>
                                    </p:anim>
                                    <p:anim calcmode="lin" valueType="num">
                                      <p:cBhvr additive="base">
                                        <p:cTn id="50" dur="500" fill="hold"/>
                                        <p:tgtEl>
                                          <p:spTgt spid="38"/>
                                        </p:tgtEl>
                                        <p:attrNameLst>
                                          <p:attrName>ppt_y</p:attrName>
                                        </p:attrNameLst>
                                      </p:cBhvr>
                                      <p:tavLst>
                                        <p:tav tm="0">
                                          <p:val>
                                            <p:strVal val="#ppt_y"/>
                                          </p:val>
                                        </p:tav>
                                        <p:tav tm="100000">
                                          <p:val>
                                            <p:strVal val="#ppt_y"/>
                                          </p:val>
                                        </p:tav>
                                      </p:tavLst>
                                    </p:anim>
                                  </p:childTnLst>
                                </p:cTn>
                              </p:par>
                              <p:par>
                                <p:cTn id="51" presetID="3" presetClass="exit" presetSubtype="10" fill="hold" grpId="1" nodeType="withEffect">
                                  <p:stCondLst>
                                    <p:cond delay="0"/>
                                  </p:stCondLst>
                                  <p:childTnLst>
                                    <p:animEffect transition="out" filter="blinds(horizontal)">
                                      <p:cBhvr>
                                        <p:cTn id="52" dur="500"/>
                                        <p:tgtEl>
                                          <p:spTgt spid="40"/>
                                        </p:tgtEl>
                                      </p:cBhvr>
                                    </p:animEffect>
                                    <p:set>
                                      <p:cBhvr>
                                        <p:cTn id="53" dur="1" fill="hold">
                                          <p:stCondLst>
                                            <p:cond delay="499"/>
                                          </p:stCondLst>
                                        </p:cTn>
                                        <p:tgtEl>
                                          <p:spTgt spid="40"/>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1+#ppt_w/2"/>
                                          </p:val>
                                        </p:tav>
                                        <p:tav tm="100000">
                                          <p:val>
                                            <p:strVal val="#ppt_x"/>
                                          </p:val>
                                        </p:tav>
                                      </p:tavLst>
                                    </p:anim>
                                    <p:anim calcmode="lin" valueType="num">
                                      <p:cBhvr additive="base">
                                        <p:cTn id="62" dur="500" fill="hold"/>
                                        <p:tgtEl>
                                          <p:spTgt spid="4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2"/>
                                        </p:tgtEl>
                                        <p:attrNameLst>
                                          <p:attrName>style.visibility</p:attrName>
                                        </p:attrNameLst>
                                      </p:cBhvr>
                                      <p:to>
                                        <p:strVal val="hidden"/>
                                      </p:to>
                                    </p:set>
                                  </p:subTnLst>
                                </p:cTn>
                              </p:par>
                              <p:par>
                                <p:cTn id="63" presetID="3" presetClass="exit" presetSubtype="10" fill="hold" grpId="1" nodeType="withEffect">
                                  <p:stCondLst>
                                    <p:cond delay="0"/>
                                  </p:stCondLst>
                                  <p:childTnLst>
                                    <p:animEffect transition="out" filter="blinds(horizontal)">
                                      <p:cBhvr>
                                        <p:cTn id="64" dur="500"/>
                                        <p:tgtEl>
                                          <p:spTgt spid="38"/>
                                        </p:tgtEl>
                                      </p:cBhvr>
                                    </p:animEffect>
                                    <p:set>
                                      <p:cBhvr>
                                        <p:cTn id="65" dur="1" fill="hold">
                                          <p:stCondLst>
                                            <p:cond delay="499"/>
                                          </p:stCondLst>
                                        </p:cTn>
                                        <p:tgtEl>
                                          <p:spTgt spid="38"/>
                                        </p:tgtEl>
                                        <p:attrNameLst>
                                          <p:attrName>style.visibility</p:attrName>
                                        </p:attrNameLst>
                                      </p:cBhvr>
                                      <p:to>
                                        <p:strVal val="hidden"/>
                                      </p:to>
                                    </p:set>
                                  </p:childTnLst>
                                </p:cTn>
                              </p:par>
                              <p:par>
                                <p:cTn id="66" presetID="2" presetClass="entr" presetSubtype="2"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fill="hold"/>
                                        <p:tgtEl>
                                          <p:spTgt spid="26"/>
                                        </p:tgtEl>
                                        <p:attrNameLst>
                                          <p:attrName>ppt_x</p:attrName>
                                        </p:attrNameLst>
                                      </p:cBhvr>
                                      <p:tavLst>
                                        <p:tav tm="0">
                                          <p:val>
                                            <p:strVal val="1+#ppt_w/2"/>
                                          </p:val>
                                        </p:tav>
                                        <p:tav tm="100000">
                                          <p:val>
                                            <p:strVal val="#ppt_x"/>
                                          </p:val>
                                        </p:tav>
                                      </p:tavLst>
                                    </p:anim>
                                    <p:anim calcmode="lin" valueType="num">
                                      <p:cBhvr additive="base">
                                        <p:cTn id="69" dur="500" fill="hold"/>
                                        <p:tgtEl>
                                          <p:spTgt spid="2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1+#ppt_w/2"/>
                                          </p:val>
                                        </p:tav>
                                        <p:tav tm="100000">
                                          <p:val>
                                            <p:strVal val="#ppt_x"/>
                                          </p:val>
                                        </p:tav>
                                      </p:tavLst>
                                    </p:anim>
                                    <p:anim calcmode="lin" valueType="num">
                                      <p:cBhvr additive="base">
                                        <p:cTn id="75" dur="500" fill="hold"/>
                                        <p:tgtEl>
                                          <p:spTgt spid="2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par>
                                <p:cTn id="76" presetID="2" presetClass="entr" presetSubtype="2"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500" fill="hold"/>
                                        <p:tgtEl>
                                          <p:spTgt spid="28"/>
                                        </p:tgtEl>
                                        <p:attrNameLst>
                                          <p:attrName>ppt_x</p:attrName>
                                        </p:attrNameLst>
                                      </p:cBhvr>
                                      <p:tavLst>
                                        <p:tav tm="0">
                                          <p:val>
                                            <p:strVal val="1+#ppt_w/2"/>
                                          </p:val>
                                        </p:tav>
                                        <p:tav tm="100000">
                                          <p:val>
                                            <p:strVal val="#ppt_x"/>
                                          </p:val>
                                        </p:tav>
                                      </p:tavLst>
                                    </p:anim>
                                    <p:anim calcmode="lin" valueType="num">
                                      <p:cBhvr additive="base">
                                        <p:cTn id="79" dur="500" fill="hold"/>
                                        <p:tgtEl>
                                          <p:spTgt spid="2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p:bldP spid="37" grpId="1"/>
      <p:bldP spid="38" grpId="0" animBg="1"/>
      <p:bldP spid="38" grpId="1" animBg="1"/>
      <p:bldP spid="40" grpId="0" animBg="1"/>
      <p:bldP spid="40" grpId="1" animBg="1"/>
      <p:bldP spid="42" grpId="0" animBg="1"/>
      <p:bldP spid="48" grpId="0"/>
      <p:bldP spid="23" grpId="0" animBg="1"/>
      <p:bldP spid="23" grpId="1" animBg="1"/>
      <p:bldP spid="24" grpId="0"/>
      <p:bldP spid="24" grpId="1"/>
      <p:bldP spid="25" grpId="0"/>
      <p:bldP spid="26" grpId="0"/>
      <p:bldP spid="27" grpId="0" animBg="1"/>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DatabaseHelper</a:t>
            </a:r>
            <a:r>
              <a:rPr lang="en-US" dirty="0"/>
              <a:t> Class Cont’</a:t>
            </a:r>
          </a:p>
        </p:txBody>
      </p:sp>
      <p:sp>
        <p:nvSpPr>
          <p:cNvPr id="3" name="Content Placeholder 2"/>
          <p:cNvSpPr>
            <a:spLocks noGrp="1"/>
          </p:cNvSpPr>
          <p:nvPr>
            <p:ph idx="1"/>
          </p:nvPr>
        </p:nvSpPr>
        <p:spPr/>
        <p:txBody>
          <a:bodyPr/>
          <a:lstStyle/>
          <a:p>
            <a:endParaRPr lang="en-US" dirty="0"/>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43000"/>
            <a:ext cx="9046608"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37</a:t>
            </a:fld>
            <a:endParaRPr lang="en-US"/>
          </a:p>
        </p:txBody>
      </p:sp>
      <p:sp>
        <p:nvSpPr>
          <p:cNvPr id="30" name="Rectangle 29"/>
          <p:cNvSpPr/>
          <p:nvPr/>
        </p:nvSpPr>
        <p:spPr>
          <a:xfrm>
            <a:off x="381000" y="2057400"/>
            <a:ext cx="38862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572000" y="2000250"/>
            <a:ext cx="4572000" cy="307777"/>
          </a:xfrm>
          <a:prstGeom prst="rect">
            <a:avLst/>
          </a:prstGeom>
          <a:solidFill>
            <a:schemeClr val="bg1"/>
          </a:solidFill>
        </p:spPr>
        <p:txBody>
          <a:bodyPr wrap="square" rtlCol="0">
            <a:spAutoFit/>
          </a:bodyPr>
          <a:lstStyle/>
          <a:p>
            <a:r>
              <a:rPr lang="en-US" dirty="0">
                <a:solidFill>
                  <a:srgbClr val="FF0000"/>
                </a:solidFill>
              </a:rPr>
              <a:t>initialize database object to update database</a:t>
            </a:r>
          </a:p>
        </p:txBody>
      </p:sp>
      <p:sp>
        <p:nvSpPr>
          <p:cNvPr id="32" name="TextBox 31"/>
          <p:cNvSpPr txBox="1"/>
          <p:nvPr/>
        </p:nvSpPr>
        <p:spPr>
          <a:xfrm>
            <a:off x="4724400" y="1437501"/>
            <a:ext cx="4724400" cy="307777"/>
          </a:xfrm>
          <a:prstGeom prst="rect">
            <a:avLst/>
          </a:prstGeom>
          <a:noFill/>
        </p:spPr>
        <p:txBody>
          <a:bodyPr wrap="square" rtlCol="0">
            <a:spAutoFit/>
          </a:bodyPr>
          <a:lstStyle/>
          <a:p>
            <a:r>
              <a:rPr lang="en-US" dirty="0">
                <a:solidFill>
                  <a:srgbClr val="FF0000"/>
                </a:solidFill>
              </a:rPr>
              <a:t>Create a new row Object using </a:t>
            </a:r>
            <a:r>
              <a:rPr lang="en-US" dirty="0" err="1">
                <a:solidFill>
                  <a:srgbClr val="FF0000"/>
                </a:solidFill>
              </a:rPr>
              <a:t>ContentValues</a:t>
            </a:r>
            <a:endParaRPr lang="en-US" dirty="0">
              <a:solidFill>
                <a:srgbClr val="FF0000"/>
              </a:solidFill>
            </a:endParaRPr>
          </a:p>
        </p:txBody>
      </p:sp>
      <p:sp>
        <p:nvSpPr>
          <p:cNvPr id="33" name="Rectangle 32"/>
          <p:cNvSpPr/>
          <p:nvPr/>
        </p:nvSpPr>
        <p:spPr>
          <a:xfrm>
            <a:off x="381000" y="1494651"/>
            <a:ext cx="40386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81000" y="1657350"/>
            <a:ext cx="3886200"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724400" y="1666101"/>
            <a:ext cx="4800600" cy="307777"/>
          </a:xfrm>
          <a:prstGeom prst="rect">
            <a:avLst/>
          </a:prstGeom>
          <a:noFill/>
        </p:spPr>
        <p:txBody>
          <a:bodyPr wrap="square" rtlCol="0">
            <a:spAutoFit/>
          </a:bodyPr>
          <a:lstStyle/>
          <a:p>
            <a:r>
              <a:rPr lang="en-US" dirty="0">
                <a:solidFill>
                  <a:srgbClr val="FF0000"/>
                </a:solidFill>
              </a:rPr>
              <a:t>Adding columns to the row “Name and </a:t>
            </a:r>
            <a:r>
              <a:rPr lang="en-US" dirty="0" err="1">
                <a:solidFill>
                  <a:srgbClr val="FF0000"/>
                </a:solidFill>
              </a:rPr>
              <a:t>Desc</a:t>
            </a:r>
            <a:r>
              <a:rPr lang="en-US" dirty="0">
                <a:solidFill>
                  <a:srgbClr val="FF0000"/>
                </a:solidFill>
              </a:rPr>
              <a:t>”   </a:t>
            </a:r>
          </a:p>
        </p:txBody>
      </p:sp>
      <p:sp>
        <p:nvSpPr>
          <p:cNvPr id="36" name="Rectangle 35"/>
          <p:cNvSpPr/>
          <p:nvPr/>
        </p:nvSpPr>
        <p:spPr>
          <a:xfrm>
            <a:off x="381000" y="2228850"/>
            <a:ext cx="50292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410200" y="2228850"/>
            <a:ext cx="3429000" cy="307777"/>
          </a:xfrm>
          <a:prstGeom prst="rect">
            <a:avLst/>
          </a:prstGeom>
          <a:noFill/>
        </p:spPr>
        <p:txBody>
          <a:bodyPr wrap="square" rtlCol="0">
            <a:spAutoFit/>
          </a:bodyPr>
          <a:lstStyle/>
          <a:p>
            <a:r>
              <a:rPr lang="en-US" dirty="0">
                <a:solidFill>
                  <a:srgbClr val="FF0000"/>
                </a:solidFill>
              </a:rPr>
              <a:t>Insert that row to the DB </a:t>
            </a:r>
          </a:p>
        </p:txBody>
      </p:sp>
      <p:sp>
        <p:nvSpPr>
          <p:cNvPr id="38" name="Rectangle 37"/>
          <p:cNvSpPr/>
          <p:nvPr/>
        </p:nvSpPr>
        <p:spPr>
          <a:xfrm>
            <a:off x="457200" y="3314700"/>
            <a:ext cx="43434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4343400" y="3028950"/>
            <a:ext cx="4800600" cy="307777"/>
          </a:xfrm>
          <a:prstGeom prst="rect">
            <a:avLst/>
          </a:prstGeom>
          <a:solidFill>
            <a:schemeClr val="bg1"/>
          </a:solidFill>
        </p:spPr>
        <p:txBody>
          <a:bodyPr wrap="square" rtlCol="0">
            <a:spAutoFit/>
          </a:bodyPr>
          <a:lstStyle/>
          <a:p>
            <a:r>
              <a:rPr lang="en-US" dirty="0">
                <a:solidFill>
                  <a:srgbClr val="FF0000"/>
                </a:solidFill>
              </a:rPr>
              <a:t>initialize database object to update database</a:t>
            </a:r>
          </a:p>
        </p:txBody>
      </p:sp>
      <p:sp>
        <p:nvSpPr>
          <p:cNvPr id="40" name="Rectangle 39"/>
          <p:cNvSpPr/>
          <p:nvPr/>
        </p:nvSpPr>
        <p:spPr>
          <a:xfrm>
            <a:off x="457200" y="3486150"/>
            <a:ext cx="4953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410200" y="3257550"/>
            <a:ext cx="3733800" cy="307777"/>
          </a:xfrm>
          <a:prstGeom prst="rect">
            <a:avLst/>
          </a:prstGeom>
          <a:noFill/>
        </p:spPr>
        <p:txBody>
          <a:bodyPr wrap="square" rtlCol="0">
            <a:spAutoFit/>
          </a:bodyPr>
          <a:lstStyle/>
          <a:p>
            <a:r>
              <a:rPr lang="en-US" dirty="0">
                <a:solidFill>
                  <a:srgbClr val="FF0000"/>
                </a:solidFill>
              </a:rPr>
              <a:t>Define columns returned in each row</a:t>
            </a:r>
          </a:p>
        </p:txBody>
      </p:sp>
      <p:sp>
        <p:nvSpPr>
          <p:cNvPr id="42" name="Rectangle 41"/>
          <p:cNvSpPr/>
          <p:nvPr/>
        </p:nvSpPr>
        <p:spPr>
          <a:xfrm>
            <a:off x="457200" y="3714750"/>
            <a:ext cx="86868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953000" y="3200400"/>
            <a:ext cx="4191000" cy="307777"/>
          </a:xfrm>
          <a:prstGeom prst="rect">
            <a:avLst/>
          </a:prstGeom>
          <a:solidFill>
            <a:schemeClr val="bg1"/>
          </a:solidFill>
        </p:spPr>
        <p:txBody>
          <a:bodyPr wrap="square" rtlCol="0">
            <a:spAutoFit/>
          </a:bodyPr>
          <a:lstStyle/>
          <a:p>
            <a:r>
              <a:rPr lang="en-US" dirty="0">
                <a:solidFill>
                  <a:srgbClr val="FF0000"/>
                </a:solidFill>
              </a:rPr>
              <a:t>Define Cursor that will hold returned rows</a:t>
            </a:r>
          </a:p>
        </p:txBody>
      </p:sp>
      <p:sp>
        <p:nvSpPr>
          <p:cNvPr id="44" name="Rectangle 43"/>
          <p:cNvSpPr/>
          <p:nvPr/>
        </p:nvSpPr>
        <p:spPr>
          <a:xfrm>
            <a:off x="457200" y="3886200"/>
            <a:ext cx="28194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352800" y="3952101"/>
            <a:ext cx="5181600" cy="307777"/>
          </a:xfrm>
          <a:prstGeom prst="rect">
            <a:avLst/>
          </a:prstGeom>
          <a:noFill/>
        </p:spPr>
        <p:txBody>
          <a:bodyPr wrap="square" rtlCol="0">
            <a:spAutoFit/>
          </a:bodyPr>
          <a:lstStyle/>
          <a:p>
            <a:r>
              <a:rPr lang="en-US" dirty="0">
                <a:solidFill>
                  <a:srgbClr val="FF0000"/>
                </a:solidFill>
              </a:rPr>
              <a:t>If there are rows in cursor , let it point to the first row</a:t>
            </a:r>
          </a:p>
        </p:txBody>
      </p:sp>
    </p:spTree>
    <p:extLst>
      <p:ext uri="{BB962C8B-B14F-4D97-AF65-F5344CB8AC3E}">
        <p14:creationId xmlns:p14="http://schemas.microsoft.com/office/powerpoint/2010/main" val="2485122299"/>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48" presetID="10"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56" presetID="10"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P spid="33" grpId="0" animBg="1"/>
      <p:bldP spid="34" grpId="0" animBg="1"/>
      <p:bldP spid="35" grpId="0"/>
      <p:bldP spid="36" grpId="0" animBg="1"/>
      <p:bldP spid="37" grpId="0"/>
      <p:bldP spid="38" grpId="0" animBg="1"/>
      <p:bldP spid="39" grpId="0" animBg="1"/>
      <p:bldP spid="40" grpId="0" animBg="1"/>
      <p:bldP spid="41" grpId="0"/>
      <p:bldP spid="42" grpId="0" animBg="1"/>
      <p:bldP spid="43" grpId="0" animBg="1"/>
      <p:bldP spid="44" grpId="0" animBg="1"/>
      <p:bldP spid="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MainActivity</a:t>
            </a:r>
            <a:endParaRPr lang="en-US" dirty="0"/>
          </a:p>
        </p:txBody>
      </p:sp>
      <p:sp>
        <p:nvSpPr>
          <p:cNvPr id="3" name="Content Placeholder 2"/>
          <p:cNvSpPr>
            <a:spLocks noGrp="1"/>
          </p:cNvSpPr>
          <p:nvPr>
            <p:ph idx="1"/>
          </p:nvPr>
        </p:nvSpPr>
        <p:spPr/>
        <p:txBody>
          <a:bodyPr/>
          <a:lstStyle/>
          <a:p>
            <a:endParaRPr lang="en-US" dirty="0"/>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31030"/>
          <a:stretch/>
        </p:blipFill>
        <p:spPr bwMode="auto">
          <a:xfrm>
            <a:off x="0" y="892165"/>
            <a:ext cx="9067800" cy="4248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38</a:t>
            </a:fld>
            <a:endParaRPr lang="en-US"/>
          </a:p>
        </p:txBody>
      </p:sp>
      <p:sp>
        <p:nvSpPr>
          <p:cNvPr id="22" name="Slide Number Placeholder 4"/>
          <p:cNvSpPr txBox="1">
            <a:spLocks/>
          </p:cNvSpPr>
          <p:nvPr/>
        </p:nvSpPr>
        <p:spPr>
          <a:xfrm>
            <a:off x="6172200" y="4710113"/>
            <a:ext cx="2133600" cy="27384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FFD3E96C-1596-48F8-978E-9F6EBBD9775F}"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3" name="Rectangle 22"/>
          <p:cNvSpPr/>
          <p:nvPr/>
        </p:nvSpPr>
        <p:spPr>
          <a:xfrm>
            <a:off x="685800" y="2094034"/>
            <a:ext cx="7711867" cy="992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410200" y="1817036"/>
            <a:ext cx="2033899" cy="307777"/>
          </a:xfrm>
          <a:prstGeom prst="rect">
            <a:avLst/>
          </a:prstGeom>
          <a:solidFill>
            <a:schemeClr val="bg1"/>
          </a:solidFill>
        </p:spPr>
        <p:txBody>
          <a:bodyPr wrap="square" rtlCol="0">
            <a:spAutoFit/>
          </a:bodyPr>
          <a:lstStyle/>
          <a:p>
            <a:r>
              <a:rPr lang="en-US" dirty="0">
                <a:solidFill>
                  <a:srgbClr val="FF0000"/>
                </a:solidFill>
              </a:rPr>
              <a:t>Get All the Views</a:t>
            </a:r>
          </a:p>
        </p:txBody>
      </p:sp>
      <p:sp>
        <p:nvSpPr>
          <p:cNvPr id="25" name="Rectangle 24"/>
          <p:cNvSpPr/>
          <p:nvPr/>
        </p:nvSpPr>
        <p:spPr>
          <a:xfrm>
            <a:off x="685800" y="3543300"/>
            <a:ext cx="8229601" cy="1543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715000" y="3257550"/>
            <a:ext cx="3200401" cy="307777"/>
          </a:xfrm>
          <a:prstGeom prst="rect">
            <a:avLst/>
          </a:prstGeom>
          <a:solidFill>
            <a:schemeClr val="bg1"/>
          </a:solidFill>
        </p:spPr>
        <p:txBody>
          <a:bodyPr wrap="square" rtlCol="0">
            <a:spAutoFit/>
          </a:bodyPr>
          <a:lstStyle/>
          <a:p>
            <a:r>
              <a:rPr lang="en-US" dirty="0">
                <a:solidFill>
                  <a:srgbClr val="FF0000"/>
                </a:solidFill>
              </a:rPr>
              <a:t>Add </a:t>
            </a:r>
            <a:r>
              <a:rPr lang="en-US" dirty="0" err="1">
                <a:solidFill>
                  <a:srgbClr val="FF0000"/>
                </a:solidFill>
              </a:rPr>
              <a:t>actionListener</a:t>
            </a:r>
            <a:r>
              <a:rPr lang="en-US" dirty="0">
                <a:solidFill>
                  <a:srgbClr val="FF0000"/>
                </a:solidFill>
              </a:rPr>
              <a:t> to </a:t>
            </a:r>
            <a:r>
              <a:rPr lang="en-US" dirty="0" err="1">
                <a:solidFill>
                  <a:srgbClr val="FF0000"/>
                </a:solidFill>
              </a:rPr>
              <a:t>add_btn</a:t>
            </a:r>
            <a:endParaRPr lang="en-US" dirty="0">
              <a:solidFill>
                <a:srgbClr val="FF0000"/>
              </a:solidFill>
            </a:endParaRPr>
          </a:p>
        </p:txBody>
      </p:sp>
      <p:sp>
        <p:nvSpPr>
          <p:cNvPr id="28" name="TextBox 27"/>
          <p:cNvSpPr txBox="1"/>
          <p:nvPr/>
        </p:nvSpPr>
        <p:spPr>
          <a:xfrm>
            <a:off x="5181600" y="2866251"/>
            <a:ext cx="3983052" cy="307777"/>
          </a:xfrm>
          <a:prstGeom prst="rect">
            <a:avLst/>
          </a:prstGeom>
          <a:solidFill>
            <a:schemeClr val="bg1"/>
          </a:solidFill>
        </p:spPr>
        <p:txBody>
          <a:bodyPr wrap="square" rtlCol="0">
            <a:spAutoFit/>
          </a:bodyPr>
          <a:lstStyle/>
          <a:p>
            <a:r>
              <a:rPr lang="en-US" dirty="0">
                <a:solidFill>
                  <a:srgbClr val="FF0000"/>
                </a:solidFill>
              </a:rPr>
              <a:t>Get texts and create new movie</a:t>
            </a:r>
          </a:p>
        </p:txBody>
      </p:sp>
      <p:sp>
        <p:nvSpPr>
          <p:cNvPr id="29" name="Rectangle 28"/>
          <p:cNvSpPr/>
          <p:nvPr/>
        </p:nvSpPr>
        <p:spPr>
          <a:xfrm>
            <a:off x="685800" y="3072789"/>
            <a:ext cx="5029202" cy="299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029200" y="2800350"/>
            <a:ext cx="3733801" cy="307777"/>
          </a:xfrm>
          <a:prstGeom prst="rect">
            <a:avLst/>
          </a:prstGeom>
          <a:solidFill>
            <a:schemeClr val="bg1"/>
          </a:solidFill>
        </p:spPr>
        <p:txBody>
          <a:bodyPr wrap="square" rtlCol="0">
            <a:spAutoFit/>
          </a:bodyPr>
          <a:lstStyle/>
          <a:p>
            <a:r>
              <a:rPr lang="en-US" dirty="0">
                <a:solidFill>
                  <a:srgbClr val="FF0000"/>
                </a:solidFill>
              </a:rPr>
              <a:t>Create </a:t>
            </a:r>
            <a:r>
              <a:rPr lang="en-US" dirty="0" err="1">
                <a:solidFill>
                  <a:srgbClr val="FF0000"/>
                </a:solidFill>
              </a:rPr>
              <a:t>MovieDatabaseHelper</a:t>
            </a:r>
            <a:r>
              <a:rPr lang="en-US" dirty="0">
                <a:solidFill>
                  <a:srgbClr val="FF0000"/>
                </a:solidFill>
              </a:rPr>
              <a:t> Object</a:t>
            </a:r>
          </a:p>
        </p:txBody>
      </p:sp>
    </p:spTree>
    <p:extLst>
      <p:ext uri="{BB962C8B-B14F-4D97-AF65-F5344CB8AC3E}">
        <p14:creationId xmlns:p14="http://schemas.microsoft.com/office/powerpoint/2010/main" val="36847702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1+#ppt_w/2"/>
                                          </p:val>
                                        </p:tav>
                                        <p:tav tm="100000">
                                          <p:val>
                                            <p:strVal val="#ppt_x"/>
                                          </p:val>
                                        </p:tav>
                                      </p:tavLst>
                                    </p:anim>
                                    <p:anim calcmode="lin" valueType="num">
                                      <p:cBhvr additive="base">
                                        <p:cTn id="18" dur="500" fill="hold"/>
                                        <p:tgtEl>
                                          <p:spTgt spid="29"/>
                                        </p:tgtEl>
                                        <p:attrNameLst>
                                          <p:attrName>ppt_y</p:attrName>
                                        </p:attrNameLst>
                                      </p:cBhvr>
                                      <p:tavLst>
                                        <p:tav tm="0">
                                          <p:val>
                                            <p:strVal val="#ppt_y"/>
                                          </p:val>
                                        </p:tav>
                                        <p:tav tm="100000">
                                          <p:val>
                                            <p:strVal val="#ppt_y"/>
                                          </p:val>
                                        </p:tav>
                                      </p:tavLst>
                                    </p:anim>
                                  </p:childTnLst>
                                </p:cTn>
                              </p:par>
                              <p:par>
                                <p:cTn id="19" presetID="3" presetClass="exit" presetSubtype="10" fill="hold" grpId="1" nodeType="withEffect">
                                  <p:stCondLst>
                                    <p:cond delay="0"/>
                                  </p:stCondLst>
                                  <p:childTnLst>
                                    <p:animEffect transition="out" filter="blinds(horizontal)">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par>
                                <p:cTn id="22" presetID="3" presetClass="exit" presetSubtype="10" fill="hold" grpId="1" nodeType="withEffect">
                                  <p:stCondLst>
                                    <p:cond delay="0"/>
                                  </p:stCondLst>
                                  <p:childTnLst>
                                    <p:animEffect transition="out" filter="blinds(horizontal)">
                                      <p:cBhvr>
                                        <p:cTn id="23" dur="500"/>
                                        <p:tgtEl>
                                          <p:spTgt spid="23"/>
                                        </p:tgtEl>
                                      </p:cBhvr>
                                    </p:animEffect>
                                    <p:set>
                                      <p:cBhvr>
                                        <p:cTn id="24" dur="1" fill="hold">
                                          <p:stCondLst>
                                            <p:cond delay="499"/>
                                          </p:stCondLst>
                                        </p:cTn>
                                        <p:tgtEl>
                                          <p:spTgt spid="23"/>
                                        </p:tgtEl>
                                        <p:attrNameLst>
                                          <p:attrName>style.visibility</p:attrName>
                                        </p:attrNameLst>
                                      </p:cBhvr>
                                      <p:to>
                                        <p:strVal val="hidden"/>
                                      </p:to>
                                    </p:set>
                                  </p:childTnLst>
                                </p:cTn>
                              </p:par>
                              <p:par>
                                <p:cTn id="25" presetID="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1+#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1+#ppt_w/2"/>
                                          </p:val>
                                        </p:tav>
                                        <p:tav tm="100000">
                                          <p:val>
                                            <p:strVal val="#ppt_x"/>
                                          </p:val>
                                        </p:tav>
                                      </p:tavLst>
                                    </p:anim>
                                    <p:anim calcmode="lin" valueType="num">
                                      <p:cBhvr additive="base">
                                        <p:cTn id="34" dur="500" fill="hold"/>
                                        <p:tgtEl>
                                          <p:spTgt spid="25"/>
                                        </p:tgtEl>
                                        <p:attrNameLst>
                                          <p:attrName>ppt_y</p:attrName>
                                        </p:attrNameLst>
                                      </p:cBhvr>
                                      <p:tavLst>
                                        <p:tav tm="0">
                                          <p:val>
                                            <p:strVal val="#ppt_y"/>
                                          </p:val>
                                        </p:tav>
                                        <p:tav tm="100000">
                                          <p:val>
                                            <p:strVal val="#ppt_y"/>
                                          </p:val>
                                        </p:tav>
                                      </p:tavLst>
                                    </p:anim>
                                  </p:childTnLst>
                                </p:cTn>
                              </p:par>
                              <p:par>
                                <p:cTn id="35" presetID="3" presetClass="exit" presetSubtype="10" fill="hold" grpId="1" nodeType="withEffect">
                                  <p:stCondLst>
                                    <p:cond delay="0"/>
                                  </p:stCondLst>
                                  <p:childTnLst>
                                    <p:animEffect transition="out" filter="blinds(horizontal)">
                                      <p:cBhvr>
                                        <p:cTn id="36" dur="500"/>
                                        <p:tgtEl>
                                          <p:spTgt spid="29"/>
                                        </p:tgtEl>
                                      </p:cBhvr>
                                    </p:animEffect>
                                    <p:set>
                                      <p:cBhvr>
                                        <p:cTn id="37" dur="1" fill="hold">
                                          <p:stCondLst>
                                            <p:cond delay="499"/>
                                          </p:stCondLst>
                                        </p:cTn>
                                        <p:tgtEl>
                                          <p:spTgt spid="29"/>
                                        </p:tgtEl>
                                        <p:attrNameLst>
                                          <p:attrName>style.visibility</p:attrName>
                                        </p:attrNameLst>
                                      </p:cBhvr>
                                      <p:to>
                                        <p:strVal val="hidden"/>
                                      </p:to>
                                    </p:set>
                                  </p:childTnLst>
                                </p:cTn>
                              </p:par>
                              <p:par>
                                <p:cTn id="38" presetID="3" presetClass="exit" presetSubtype="10" fill="hold" grpId="1" nodeType="withEffect">
                                  <p:stCondLst>
                                    <p:cond delay="0"/>
                                  </p:stCondLst>
                                  <p:childTnLst>
                                    <p:animEffect transition="out" filter="blinds(horizontal)">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2" presetClass="entr" presetSubtype="2"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1+#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3" presetClass="exit" presetSubtype="10" fill="hold" grpId="1" nodeType="withEffect">
                                  <p:stCondLst>
                                    <p:cond delay="0"/>
                                  </p:stCondLst>
                                  <p:childTnLst>
                                    <p:animEffect transition="out" filter="blinds(horizontal)">
                                      <p:cBhvr>
                                        <p:cTn id="50" dur="500"/>
                                        <p:tgtEl>
                                          <p:spTgt spid="28"/>
                                        </p:tgtEl>
                                      </p:cBhvr>
                                    </p:animEffect>
                                    <p:set>
                                      <p:cBhvr>
                                        <p:cTn id="5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6" grpId="0" animBg="1"/>
      <p:bldP spid="28" grpId="0" animBg="1"/>
      <p:bldP spid="28" grpId="1" animBg="1"/>
      <p:bldP spid="29" grpId="0" animBg="1"/>
      <p:bldP spid="29" grpId="1" animBg="1"/>
      <p:bldP spid="30" grpId="0" animBg="1"/>
      <p:bldP spid="3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Activity Cont’</a:t>
            </a:r>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11" y="1342039"/>
            <a:ext cx="8030307" cy="208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39</a:t>
            </a:fld>
            <a:endParaRPr lang="en-US"/>
          </a:p>
        </p:txBody>
      </p:sp>
      <p:sp>
        <p:nvSpPr>
          <p:cNvPr id="8" name="Rectangle 7"/>
          <p:cNvSpPr/>
          <p:nvPr/>
        </p:nvSpPr>
        <p:spPr>
          <a:xfrm>
            <a:off x="152400" y="1314450"/>
            <a:ext cx="8610600" cy="2114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419600" y="1094601"/>
            <a:ext cx="4267200" cy="307777"/>
          </a:xfrm>
          <a:prstGeom prst="rect">
            <a:avLst/>
          </a:prstGeom>
          <a:solidFill>
            <a:schemeClr val="bg1"/>
          </a:solidFill>
        </p:spPr>
        <p:txBody>
          <a:bodyPr wrap="square" rtlCol="0">
            <a:spAutoFit/>
          </a:bodyPr>
          <a:lstStyle/>
          <a:p>
            <a:r>
              <a:rPr lang="en-US" dirty="0">
                <a:solidFill>
                  <a:srgbClr val="FF0000"/>
                </a:solidFill>
              </a:rPr>
              <a:t>Add </a:t>
            </a:r>
            <a:r>
              <a:rPr lang="en-US" dirty="0" err="1">
                <a:solidFill>
                  <a:srgbClr val="FF0000"/>
                </a:solidFill>
              </a:rPr>
              <a:t>actionListener</a:t>
            </a:r>
            <a:r>
              <a:rPr lang="en-US" dirty="0">
                <a:solidFill>
                  <a:srgbClr val="FF0000"/>
                </a:solidFill>
              </a:rPr>
              <a:t> to </a:t>
            </a:r>
            <a:r>
              <a:rPr lang="en-US" dirty="0" err="1">
                <a:solidFill>
                  <a:srgbClr val="FF0000"/>
                </a:solidFill>
              </a:rPr>
              <a:t>gettAllMovies_btn</a:t>
            </a:r>
            <a:endParaRPr lang="en-US" dirty="0">
              <a:solidFill>
                <a:srgbClr val="FF0000"/>
              </a:solidFill>
            </a:endParaRPr>
          </a:p>
        </p:txBody>
      </p:sp>
      <p:sp>
        <p:nvSpPr>
          <p:cNvPr id="10" name="Rectangle 9"/>
          <p:cNvSpPr/>
          <p:nvPr/>
        </p:nvSpPr>
        <p:spPr>
          <a:xfrm>
            <a:off x="609600" y="2228850"/>
            <a:ext cx="8077200" cy="57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62400" y="2514600"/>
            <a:ext cx="4648200" cy="307777"/>
          </a:xfrm>
          <a:prstGeom prst="rect">
            <a:avLst/>
          </a:prstGeom>
          <a:solidFill>
            <a:schemeClr val="bg1"/>
          </a:solidFill>
        </p:spPr>
        <p:txBody>
          <a:bodyPr wrap="square" rtlCol="0">
            <a:spAutoFit/>
          </a:bodyPr>
          <a:lstStyle/>
          <a:p>
            <a:r>
              <a:rPr lang="en-US" dirty="0">
                <a:solidFill>
                  <a:srgbClr val="FF0000"/>
                </a:solidFill>
              </a:rPr>
              <a:t>Define the intent and start activity</a:t>
            </a:r>
          </a:p>
        </p:txBody>
      </p:sp>
    </p:spTree>
    <p:extLst>
      <p:ext uri="{BB962C8B-B14F-4D97-AF65-F5344CB8AC3E}">
        <p14:creationId xmlns:p14="http://schemas.microsoft.com/office/powerpoint/2010/main" val="305481399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4</a:t>
            </a:fld>
            <a:endParaRPr lang="en-US"/>
          </a:p>
        </p:txBody>
      </p:sp>
      <p:pic>
        <p:nvPicPr>
          <p:cNvPr id="6" name="Picture 5"/>
          <p:cNvPicPr>
            <a:picLocks noChangeAspect="1"/>
          </p:cNvPicPr>
          <p:nvPr/>
        </p:nvPicPr>
        <p:blipFill rotWithShape="1">
          <a:blip r:embed="rId2"/>
          <a:srcRect l="32430" t="19792" r="13104" b="22917"/>
          <a:stretch/>
        </p:blipFill>
        <p:spPr>
          <a:xfrm>
            <a:off x="228600" y="1451372"/>
            <a:ext cx="7086600" cy="3143250"/>
          </a:xfrm>
          <a:prstGeom prst="rect">
            <a:avLst/>
          </a:prstGeom>
        </p:spPr>
      </p:pic>
      <p:sp>
        <p:nvSpPr>
          <p:cNvPr id="7" name="Rectangle 6"/>
          <p:cNvSpPr/>
          <p:nvPr/>
        </p:nvSpPr>
        <p:spPr>
          <a:xfrm>
            <a:off x="3124200" y="2686050"/>
            <a:ext cx="12192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32430" t="19379" r="13104" b="23329"/>
          <a:stretch/>
        </p:blipFill>
        <p:spPr>
          <a:xfrm>
            <a:off x="1219200" y="1428750"/>
            <a:ext cx="7086600" cy="3143251"/>
          </a:xfrm>
          <a:prstGeom prst="rect">
            <a:avLst/>
          </a:prstGeom>
        </p:spPr>
      </p:pic>
      <p:sp>
        <p:nvSpPr>
          <p:cNvPr id="11" name="Rectangle 10"/>
          <p:cNvSpPr/>
          <p:nvPr/>
        </p:nvSpPr>
        <p:spPr>
          <a:xfrm>
            <a:off x="1371600" y="2400300"/>
            <a:ext cx="67056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4"/>
          <a:srcRect l="36529" t="21875" r="9590" b="20833"/>
          <a:stretch/>
        </p:blipFill>
        <p:spPr>
          <a:xfrm>
            <a:off x="1828800" y="1440061"/>
            <a:ext cx="7010400" cy="3143250"/>
          </a:xfrm>
          <a:prstGeom prst="rect">
            <a:avLst/>
          </a:prstGeom>
        </p:spPr>
      </p:pic>
      <p:sp>
        <p:nvSpPr>
          <p:cNvPr id="24" name="Rectangle 23"/>
          <p:cNvSpPr/>
          <p:nvPr/>
        </p:nvSpPr>
        <p:spPr>
          <a:xfrm>
            <a:off x="1981200" y="3314700"/>
            <a:ext cx="6705600" cy="40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5"/>
          <a:srcRect l="36529" t="21875" r="9590" b="20833"/>
          <a:stretch/>
        </p:blipFill>
        <p:spPr>
          <a:xfrm>
            <a:off x="2133600" y="1428750"/>
            <a:ext cx="7010400" cy="3143250"/>
          </a:xfrm>
          <a:prstGeom prst="rect">
            <a:avLst/>
          </a:prstGeom>
        </p:spPr>
      </p:pic>
      <p:sp>
        <p:nvSpPr>
          <p:cNvPr id="25" name="Rectangle 24"/>
          <p:cNvSpPr/>
          <p:nvPr/>
        </p:nvSpPr>
        <p:spPr>
          <a:xfrm>
            <a:off x="5029200" y="3714750"/>
            <a:ext cx="12192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15140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1+#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1+#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1+#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ShowMovies</a:t>
            </a:r>
            <a:r>
              <a:rPr lang="en-US" dirty="0"/>
              <a:t> Activity</a:t>
            </a:r>
          </a:p>
        </p:txBody>
      </p:sp>
      <p:sp>
        <p:nvSpPr>
          <p:cNvPr id="3" name="Content Placeholder 2"/>
          <p:cNvSpPr>
            <a:spLocks noGrp="1"/>
          </p:cNvSpPr>
          <p:nvPr>
            <p:ph idx="1"/>
          </p:nvPr>
        </p:nvSpPr>
        <p:spPr/>
        <p:txBody>
          <a:bodyPr/>
          <a:lstStyle/>
          <a:p>
            <a:endParaRPr lang="en-US"/>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14401"/>
            <a:ext cx="7543800" cy="4178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40</a:t>
            </a:fld>
            <a:endParaRPr lang="en-US"/>
          </a:p>
        </p:txBody>
      </p:sp>
      <p:sp>
        <p:nvSpPr>
          <p:cNvPr id="8" name="Rectangle 7"/>
          <p:cNvSpPr/>
          <p:nvPr/>
        </p:nvSpPr>
        <p:spPr>
          <a:xfrm>
            <a:off x="533400" y="2743200"/>
            <a:ext cx="8610600" cy="857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876800" y="2457450"/>
            <a:ext cx="4267200" cy="307777"/>
          </a:xfrm>
          <a:prstGeom prst="rect">
            <a:avLst/>
          </a:prstGeom>
          <a:solidFill>
            <a:schemeClr val="bg1"/>
          </a:solidFill>
        </p:spPr>
        <p:txBody>
          <a:bodyPr wrap="square" rtlCol="0">
            <a:spAutoFit/>
          </a:bodyPr>
          <a:lstStyle/>
          <a:p>
            <a:r>
              <a:rPr lang="en-US" dirty="0">
                <a:solidFill>
                  <a:srgbClr val="FF0000"/>
                </a:solidFill>
              </a:rPr>
              <a:t>Get </a:t>
            </a:r>
            <a:r>
              <a:rPr lang="en-US" dirty="0" err="1">
                <a:solidFill>
                  <a:srgbClr val="FF0000"/>
                </a:solidFill>
              </a:rPr>
              <a:t>ListView</a:t>
            </a:r>
            <a:r>
              <a:rPr lang="en-US" dirty="0">
                <a:solidFill>
                  <a:srgbClr val="FF0000"/>
                </a:solidFill>
              </a:rPr>
              <a:t> and Set its Adapter</a:t>
            </a:r>
          </a:p>
        </p:txBody>
      </p:sp>
      <p:sp>
        <p:nvSpPr>
          <p:cNvPr id="11" name="TextBox 10"/>
          <p:cNvSpPr txBox="1"/>
          <p:nvPr/>
        </p:nvSpPr>
        <p:spPr>
          <a:xfrm>
            <a:off x="4419600" y="3657600"/>
            <a:ext cx="4648200" cy="307777"/>
          </a:xfrm>
          <a:prstGeom prst="rect">
            <a:avLst/>
          </a:prstGeom>
          <a:solidFill>
            <a:schemeClr val="bg1"/>
          </a:solidFill>
        </p:spPr>
        <p:txBody>
          <a:bodyPr wrap="square" rtlCol="0">
            <a:spAutoFit/>
          </a:bodyPr>
          <a:lstStyle/>
          <a:p>
            <a:r>
              <a:rPr lang="en-US" dirty="0">
                <a:solidFill>
                  <a:srgbClr val="FF0000"/>
                </a:solidFill>
              </a:rPr>
              <a:t>Create cursor object to point to fetched movies</a:t>
            </a:r>
          </a:p>
        </p:txBody>
      </p:sp>
      <p:sp>
        <p:nvSpPr>
          <p:cNvPr id="12" name="Rectangle 11"/>
          <p:cNvSpPr/>
          <p:nvPr/>
        </p:nvSpPr>
        <p:spPr>
          <a:xfrm>
            <a:off x="533400" y="3943350"/>
            <a:ext cx="44958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62000" y="4114800"/>
            <a:ext cx="5562600" cy="1028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86400" y="4258702"/>
            <a:ext cx="3657600" cy="523220"/>
          </a:xfrm>
          <a:prstGeom prst="rect">
            <a:avLst/>
          </a:prstGeom>
          <a:solidFill>
            <a:schemeClr val="bg1"/>
          </a:solidFill>
        </p:spPr>
        <p:txBody>
          <a:bodyPr wrap="square" rtlCol="0">
            <a:spAutoFit/>
          </a:bodyPr>
          <a:lstStyle/>
          <a:p>
            <a:r>
              <a:rPr lang="en-US" dirty="0">
                <a:solidFill>
                  <a:srgbClr val="FF0000"/>
                </a:solidFill>
              </a:rPr>
              <a:t>Get the movie name and add it to the </a:t>
            </a:r>
            <a:r>
              <a:rPr lang="en-US" dirty="0" err="1">
                <a:solidFill>
                  <a:srgbClr val="FF0000"/>
                </a:solidFill>
              </a:rPr>
              <a:t>ArrayAdapter</a:t>
            </a:r>
            <a:r>
              <a:rPr lang="en-US" dirty="0">
                <a:solidFill>
                  <a:srgbClr val="FF0000"/>
                </a:solidFill>
              </a:rPr>
              <a:t>  then move to the next movie</a:t>
            </a:r>
          </a:p>
        </p:txBody>
      </p:sp>
      <p:sp>
        <p:nvSpPr>
          <p:cNvPr id="15" name="Rectangle 14"/>
          <p:cNvSpPr/>
          <p:nvPr/>
        </p:nvSpPr>
        <p:spPr>
          <a:xfrm>
            <a:off x="914400" y="3657600"/>
            <a:ext cx="54102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562600" y="3429000"/>
            <a:ext cx="3657600" cy="307777"/>
          </a:xfrm>
          <a:prstGeom prst="rect">
            <a:avLst/>
          </a:prstGeom>
          <a:solidFill>
            <a:schemeClr val="bg1"/>
          </a:solidFill>
        </p:spPr>
        <p:txBody>
          <a:bodyPr wrap="square" rtlCol="0">
            <a:spAutoFit/>
          </a:bodyPr>
          <a:lstStyle/>
          <a:p>
            <a:r>
              <a:rPr lang="en-US" dirty="0">
                <a:solidFill>
                  <a:srgbClr val="FF0000"/>
                </a:solidFill>
              </a:rPr>
              <a:t>Create </a:t>
            </a:r>
            <a:r>
              <a:rPr lang="en-US" dirty="0" err="1">
                <a:solidFill>
                  <a:srgbClr val="FF0000"/>
                </a:solidFill>
              </a:rPr>
              <a:t>MovieDatabaseHelper</a:t>
            </a:r>
            <a:r>
              <a:rPr lang="en-US" dirty="0">
                <a:solidFill>
                  <a:srgbClr val="FF0000"/>
                </a:solidFill>
              </a:rPr>
              <a:t> Object</a:t>
            </a:r>
          </a:p>
        </p:txBody>
      </p:sp>
      <p:sp>
        <p:nvSpPr>
          <p:cNvPr id="17" name="Rectangle 16"/>
          <p:cNvSpPr/>
          <p:nvPr/>
        </p:nvSpPr>
        <p:spPr>
          <a:xfrm>
            <a:off x="381000" y="1085850"/>
            <a:ext cx="3886200" cy="628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343400" y="1257300"/>
            <a:ext cx="4114800" cy="307777"/>
          </a:xfrm>
          <a:prstGeom prst="rect">
            <a:avLst/>
          </a:prstGeom>
          <a:solidFill>
            <a:schemeClr val="bg1"/>
          </a:solidFill>
        </p:spPr>
        <p:txBody>
          <a:bodyPr wrap="square" rtlCol="0">
            <a:spAutoFit/>
          </a:bodyPr>
          <a:lstStyle/>
          <a:p>
            <a:r>
              <a:rPr lang="en-US" dirty="0">
                <a:solidFill>
                  <a:srgbClr val="FF0000"/>
                </a:solidFill>
              </a:rPr>
              <a:t>Global Variables</a:t>
            </a:r>
          </a:p>
        </p:txBody>
      </p:sp>
    </p:spTree>
    <p:extLst>
      <p:ext uri="{BB962C8B-B14F-4D97-AF65-F5344CB8AC3E}">
        <p14:creationId xmlns:p14="http://schemas.microsoft.com/office/powerpoint/2010/main" val="167892251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par>
                                <p:cTn id="9" presetID="2" presetClass="entr" presetSubtype="2"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par>
                                <p:cTn id="35" presetID="2" presetClass="entr" presetSubtype="2"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6000"/>
          </a:p>
          <a:p>
            <a:pPr marL="0" lvl="0" indent="0" algn="ctr">
              <a:spcBef>
                <a:spcPts val="1600"/>
              </a:spcBef>
              <a:spcAft>
                <a:spcPts val="1600"/>
              </a:spcAft>
              <a:buNone/>
            </a:pPr>
            <a:r>
              <a:rPr lang="en" sz="6000"/>
              <a:t>Thanks</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5</a:t>
            </a:fld>
            <a:endParaRPr lang="en-US"/>
          </a:p>
        </p:txBody>
      </p:sp>
      <p:pic>
        <p:nvPicPr>
          <p:cNvPr id="6" name="Picture 5"/>
          <p:cNvPicPr>
            <a:picLocks noChangeAspect="1"/>
          </p:cNvPicPr>
          <p:nvPr/>
        </p:nvPicPr>
        <p:blipFill rotWithShape="1">
          <a:blip r:embed="rId3"/>
          <a:srcRect l="30342" t="23958" r="32313" b="25000"/>
          <a:stretch/>
        </p:blipFill>
        <p:spPr>
          <a:xfrm>
            <a:off x="304800" y="194787"/>
            <a:ext cx="8534400" cy="4900613"/>
          </a:xfrm>
          <a:prstGeom prst="rect">
            <a:avLst/>
          </a:prstGeom>
        </p:spPr>
      </p:pic>
      <p:sp>
        <p:nvSpPr>
          <p:cNvPr id="7" name="Rectangle 6"/>
          <p:cNvSpPr/>
          <p:nvPr/>
        </p:nvSpPr>
        <p:spPr>
          <a:xfrm>
            <a:off x="609600" y="1090389"/>
            <a:ext cx="7315200" cy="2585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9600" y="1475661"/>
            <a:ext cx="7848600" cy="483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348889" y="722002"/>
            <a:ext cx="1996059" cy="461665"/>
          </a:xfrm>
          <a:prstGeom prst="rect">
            <a:avLst/>
          </a:prstGeom>
          <a:solidFill>
            <a:schemeClr val="bg1"/>
          </a:solidFill>
        </p:spPr>
        <p:txBody>
          <a:bodyPr wrap="none" rtlCol="0">
            <a:spAutoFit/>
          </a:bodyPr>
          <a:lstStyle/>
          <a:p>
            <a:r>
              <a:rPr lang="en-US" sz="2400" b="1" dirty="0">
                <a:solidFill>
                  <a:schemeClr val="tx2">
                    <a:lumMod val="60000"/>
                    <a:lumOff val="40000"/>
                  </a:schemeClr>
                </a:solidFill>
              </a:rPr>
              <a:t>Get </a:t>
            </a:r>
            <a:r>
              <a:rPr lang="en-US" sz="2400" b="1" dirty="0" err="1">
                <a:solidFill>
                  <a:schemeClr val="tx2">
                    <a:lumMod val="60000"/>
                    <a:lumOff val="40000"/>
                  </a:schemeClr>
                </a:solidFill>
              </a:rPr>
              <a:t>Listview</a:t>
            </a:r>
            <a:endParaRPr lang="en-US" sz="2400" b="1" dirty="0">
              <a:solidFill>
                <a:schemeClr val="tx2">
                  <a:lumMod val="60000"/>
                  <a:lumOff val="40000"/>
                </a:schemeClr>
              </a:solidFill>
            </a:endParaRPr>
          </a:p>
        </p:txBody>
      </p:sp>
      <p:sp>
        <p:nvSpPr>
          <p:cNvPr id="11" name="Rectangle 10"/>
          <p:cNvSpPr/>
          <p:nvPr/>
        </p:nvSpPr>
        <p:spPr>
          <a:xfrm>
            <a:off x="609600" y="2057519"/>
            <a:ext cx="7848600" cy="2696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057400" y="1085367"/>
            <a:ext cx="6473247" cy="461665"/>
          </a:xfrm>
          <a:prstGeom prst="rect">
            <a:avLst/>
          </a:prstGeom>
          <a:solidFill>
            <a:schemeClr val="bg1"/>
          </a:solidFill>
        </p:spPr>
        <p:txBody>
          <a:bodyPr wrap="none" rtlCol="0">
            <a:spAutoFit/>
          </a:bodyPr>
          <a:lstStyle/>
          <a:p>
            <a:r>
              <a:rPr lang="en-US" sz="2400" b="1" dirty="0">
                <a:solidFill>
                  <a:schemeClr val="tx2">
                    <a:lumMod val="60000"/>
                    <a:lumOff val="40000"/>
                  </a:schemeClr>
                </a:solidFill>
              </a:rPr>
              <a:t>Generate adapter to bind values to </a:t>
            </a:r>
            <a:r>
              <a:rPr lang="en-US" sz="2400" b="1" dirty="0" err="1">
                <a:solidFill>
                  <a:schemeClr val="tx2">
                    <a:lumMod val="60000"/>
                    <a:lumOff val="40000"/>
                  </a:schemeClr>
                </a:solidFill>
              </a:rPr>
              <a:t>listView</a:t>
            </a:r>
            <a:endParaRPr lang="en-US" sz="2400" b="1" dirty="0">
              <a:solidFill>
                <a:schemeClr val="tx2">
                  <a:lumMod val="60000"/>
                  <a:lumOff val="40000"/>
                </a:schemeClr>
              </a:solidFill>
            </a:endParaRPr>
          </a:p>
        </p:txBody>
      </p:sp>
      <p:sp>
        <p:nvSpPr>
          <p:cNvPr id="14" name="TextBox 13"/>
          <p:cNvSpPr txBox="1"/>
          <p:nvPr/>
        </p:nvSpPr>
        <p:spPr>
          <a:xfrm>
            <a:off x="3940786" y="1689132"/>
            <a:ext cx="5926622" cy="461665"/>
          </a:xfrm>
          <a:prstGeom prst="rect">
            <a:avLst/>
          </a:prstGeom>
          <a:solidFill>
            <a:schemeClr val="bg1"/>
          </a:solidFill>
        </p:spPr>
        <p:txBody>
          <a:bodyPr wrap="none" rtlCol="0">
            <a:spAutoFit/>
          </a:bodyPr>
          <a:lstStyle/>
          <a:p>
            <a:r>
              <a:rPr lang="en-US" sz="2400" b="1" dirty="0">
                <a:solidFill>
                  <a:schemeClr val="tx2">
                    <a:lumMod val="60000"/>
                    <a:lumOff val="40000"/>
                  </a:schemeClr>
                </a:solidFill>
              </a:rPr>
              <a:t>Set </a:t>
            </a:r>
            <a:r>
              <a:rPr lang="en-US" sz="2400" b="1" dirty="0" err="1">
                <a:solidFill>
                  <a:schemeClr val="tx2">
                    <a:lumMod val="60000"/>
                    <a:lumOff val="40000"/>
                  </a:schemeClr>
                </a:solidFill>
              </a:rPr>
              <a:t>ListView’s</a:t>
            </a:r>
            <a:r>
              <a:rPr lang="en-US" sz="2400" b="1" dirty="0">
                <a:solidFill>
                  <a:schemeClr val="tx2">
                    <a:lumMod val="60000"/>
                    <a:lumOff val="40000"/>
                  </a:schemeClr>
                </a:solidFill>
              </a:rPr>
              <a:t> adapter with our adapter</a:t>
            </a:r>
          </a:p>
        </p:txBody>
      </p:sp>
      <p:sp>
        <p:nvSpPr>
          <p:cNvPr id="15" name="Rectangle 14"/>
          <p:cNvSpPr/>
          <p:nvPr/>
        </p:nvSpPr>
        <p:spPr>
          <a:xfrm>
            <a:off x="587986" y="2597237"/>
            <a:ext cx="8251214" cy="2498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919172" y="2228850"/>
            <a:ext cx="5492849" cy="461665"/>
          </a:xfrm>
          <a:prstGeom prst="rect">
            <a:avLst/>
          </a:prstGeom>
          <a:solidFill>
            <a:schemeClr val="bg1"/>
          </a:solidFill>
        </p:spPr>
        <p:txBody>
          <a:bodyPr wrap="square" rtlCol="0">
            <a:spAutoFit/>
          </a:bodyPr>
          <a:lstStyle/>
          <a:p>
            <a:r>
              <a:rPr lang="en-US" sz="2400" b="1" dirty="0">
                <a:solidFill>
                  <a:schemeClr val="tx2">
                    <a:lumMod val="60000"/>
                    <a:lumOff val="40000"/>
                  </a:schemeClr>
                </a:solidFill>
              </a:rPr>
              <a:t>Get button and add click listener </a:t>
            </a:r>
          </a:p>
        </p:txBody>
      </p:sp>
      <p:sp>
        <p:nvSpPr>
          <p:cNvPr id="17" name="Rectangle 16"/>
          <p:cNvSpPr/>
          <p:nvPr/>
        </p:nvSpPr>
        <p:spPr>
          <a:xfrm>
            <a:off x="1447800" y="3959401"/>
            <a:ext cx="7293586" cy="772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90600" y="3591015"/>
            <a:ext cx="7772400" cy="830997"/>
          </a:xfrm>
          <a:prstGeom prst="rect">
            <a:avLst/>
          </a:prstGeom>
          <a:solidFill>
            <a:schemeClr val="bg1"/>
          </a:solidFill>
        </p:spPr>
        <p:txBody>
          <a:bodyPr wrap="square" rtlCol="0">
            <a:spAutoFit/>
          </a:bodyPr>
          <a:lstStyle/>
          <a:p>
            <a:r>
              <a:rPr lang="en-US" sz="2400" b="1" dirty="0">
                <a:solidFill>
                  <a:schemeClr val="tx2">
                    <a:lumMod val="60000"/>
                    <a:lumOff val="40000"/>
                  </a:schemeClr>
                </a:solidFill>
              </a:rPr>
              <a:t>Get Text from </a:t>
            </a:r>
            <a:r>
              <a:rPr lang="en-US" sz="2400" b="1" dirty="0" err="1">
                <a:solidFill>
                  <a:schemeClr val="tx2">
                    <a:lumMod val="60000"/>
                    <a:lumOff val="40000"/>
                  </a:schemeClr>
                </a:solidFill>
              </a:rPr>
              <a:t>edittext</a:t>
            </a:r>
            <a:r>
              <a:rPr lang="en-US" sz="2400" b="1" dirty="0">
                <a:solidFill>
                  <a:schemeClr val="tx2">
                    <a:lumMod val="60000"/>
                    <a:lumOff val="40000"/>
                  </a:schemeClr>
                </a:solidFill>
              </a:rPr>
              <a:t>, add it to adapter then clear </a:t>
            </a:r>
            <a:r>
              <a:rPr lang="en-US" sz="2400" b="1" dirty="0" err="1">
                <a:solidFill>
                  <a:schemeClr val="tx2">
                    <a:lumMod val="60000"/>
                    <a:lumOff val="40000"/>
                  </a:schemeClr>
                </a:solidFill>
              </a:rPr>
              <a:t>edittext</a:t>
            </a:r>
            <a:endParaRPr lang="en-US" sz="2400" b="1" dirty="0">
              <a:solidFill>
                <a:schemeClr val="tx2">
                  <a:lumMod val="60000"/>
                  <a:lumOff val="40000"/>
                </a:schemeClr>
              </a:solidFill>
            </a:endParaRPr>
          </a:p>
        </p:txBody>
      </p:sp>
    </p:spTree>
    <p:extLst>
      <p:ext uri="{BB962C8B-B14F-4D97-AF65-F5344CB8AC3E}">
        <p14:creationId xmlns:p14="http://schemas.microsoft.com/office/powerpoint/2010/main" val="51080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3" presetClass="exit" presetSubtype="10" fill="hold" grpId="1" nodeType="withEffect">
                                  <p:stCondLst>
                                    <p:cond delay="0"/>
                                  </p:stCondLst>
                                  <p:childTnLst>
                                    <p:animEffect transition="out" filter="blinds(horizont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1" nodeType="clickEffect">
                                  <p:stCondLst>
                                    <p:cond delay="0"/>
                                  </p:stCondLst>
                                  <p:childTnLst>
                                    <p:animEffect transition="out" filter="blinds(horizontal)">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2" fill="hold" grpId="1"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1+#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2" presetClass="entr" presetSubtype="2"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1+#ppt_w/2"/>
                                          </p:val>
                                        </p:tav>
                                        <p:tav tm="100000">
                                          <p:val>
                                            <p:strVal val="#ppt_x"/>
                                          </p:val>
                                        </p:tav>
                                      </p:tavLst>
                                    </p:anim>
                                    <p:anim calcmode="lin" valueType="num">
                                      <p:cBhvr additive="base">
                                        <p:cTn id="66" dur="500" fill="hold"/>
                                        <p:tgtEl>
                                          <p:spTgt spid="17"/>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1+#ppt_w/2"/>
                                          </p:val>
                                        </p:tav>
                                        <p:tav tm="100000">
                                          <p:val>
                                            <p:strVal val="#ppt_x"/>
                                          </p:val>
                                        </p:tav>
                                      </p:tavLst>
                                    </p:anim>
                                    <p:anim calcmode="lin" valueType="num">
                                      <p:cBhvr additive="base">
                                        <p:cTn id="7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4" grpId="0" animBg="1"/>
      <p:bldP spid="14" grpId="1" animBg="1"/>
      <p:bldP spid="15"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 How to show </a:t>
            </a:r>
            <a:r>
              <a:rPr lang="en-US" dirty="0" err="1"/>
              <a:t>todoitem</a:t>
            </a:r>
            <a:r>
              <a:rPr lang="en-US" dirty="0"/>
              <a:t>  text when clicking it using Toast</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6</a:t>
            </a:fld>
            <a:endParaRPr lang="en-US"/>
          </a:p>
        </p:txBody>
      </p:sp>
      <p:pic>
        <p:nvPicPr>
          <p:cNvPr id="6" name="Picture 5"/>
          <p:cNvPicPr>
            <a:picLocks noChangeAspect="1"/>
          </p:cNvPicPr>
          <p:nvPr/>
        </p:nvPicPr>
        <p:blipFill rotWithShape="1">
          <a:blip r:embed="rId3"/>
          <a:srcRect l="31259" t="47917" r="31845" b="28125"/>
          <a:stretch/>
        </p:blipFill>
        <p:spPr>
          <a:xfrm>
            <a:off x="36444" y="1506764"/>
            <a:ext cx="9107557" cy="2493736"/>
          </a:xfrm>
          <a:prstGeom prst="rect">
            <a:avLst/>
          </a:prstGeom>
        </p:spPr>
      </p:pic>
      <p:sp>
        <p:nvSpPr>
          <p:cNvPr id="7" name="Rectangle 6"/>
          <p:cNvSpPr/>
          <p:nvPr/>
        </p:nvSpPr>
        <p:spPr>
          <a:xfrm>
            <a:off x="0" y="1600200"/>
            <a:ext cx="91440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497497" y="1227050"/>
            <a:ext cx="5277407" cy="461665"/>
          </a:xfrm>
          <a:prstGeom prst="rect">
            <a:avLst/>
          </a:prstGeom>
          <a:solidFill>
            <a:schemeClr val="bg1"/>
          </a:solidFill>
        </p:spPr>
        <p:txBody>
          <a:bodyPr wrap="none" rtlCol="0">
            <a:spAutoFit/>
          </a:bodyPr>
          <a:lstStyle/>
          <a:p>
            <a:r>
              <a:rPr lang="en-US" sz="2400" b="1" dirty="0">
                <a:solidFill>
                  <a:schemeClr val="tx2">
                    <a:lumMod val="60000"/>
                    <a:lumOff val="40000"/>
                  </a:schemeClr>
                </a:solidFill>
              </a:rPr>
              <a:t>Add </a:t>
            </a:r>
            <a:r>
              <a:rPr lang="en-US" sz="2400" b="1" dirty="0" err="1">
                <a:solidFill>
                  <a:schemeClr val="tx2">
                    <a:lumMod val="60000"/>
                    <a:lumOff val="40000"/>
                  </a:schemeClr>
                </a:solidFill>
              </a:rPr>
              <a:t>itemClickListener</a:t>
            </a:r>
            <a:r>
              <a:rPr lang="en-US" sz="2400" b="1" dirty="0">
                <a:solidFill>
                  <a:schemeClr val="tx2">
                    <a:lumMod val="60000"/>
                    <a:lumOff val="40000"/>
                  </a:schemeClr>
                </a:solidFill>
              </a:rPr>
              <a:t> On ListView</a:t>
            </a:r>
          </a:p>
        </p:txBody>
      </p:sp>
      <p:sp>
        <p:nvSpPr>
          <p:cNvPr id="9" name="Rectangle 8"/>
          <p:cNvSpPr/>
          <p:nvPr/>
        </p:nvSpPr>
        <p:spPr>
          <a:xfrm>
            <a:off x="685800" y="2767412"/>
            <a:ext cx="8153400" cy="833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40481" y="2398801"/>
            <a:ext cx="6218369" cy="461665"/>
          </a:xfrm>
          <a:prstGeom prst="rect">
            <a:avLst/>
          </a:prstGeom>
          <a:solidFill>
            <a:schemeClr val="bg1"/>
          </a:solidFill>
        </p:spPr>
        <p:txBody>
          <a:bodyPr wrap="none" rtlCol="0">
            <a:spAutoFit/>
          </a:bodyPr>
          <a:lstStyle/>
          <a:p>
            <a:r>
              <a:rPr lang="en-US" sz="2400" b="1" dirty="0">
                <a:solidFill>
                  <a:schemeClr val="tx2">
                    <a:lumMod val="60000"/>
                    <a:lumOff val="40000"/>
                  </a:schemeClr>
                </a:solidFill>
              </a:rPr>
              <a:t>Show Message to user using Toast Class</a:t>
            </a:r>
          </a:p>
        </p:txBody>
      </p:sp>
    </p:spTree>
    <p:extLst>
      <p:ext uri="{BB962C8B-B14F-4D97-AF65-F5344CB8AC3E}">
        <p14:creationId xmlns:p14="http://schemas.microsoft.com/office/powerpoint/2010/main" val="27337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3" presetClass="exit" presetSubtype="10" fill="hold" grpId="1" nodeType="withEffect">
                                  <p:stCondLst>
                                    <p:cond delay="0"/>
                                  </p:stCondLst>
                                  <p:childTnLst>
                                    <p:animEffect transition="out" filter="blinds(horizont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2" presetClass="entr" presetSubtype="2"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GridView</a:t>
            </a:r>
            <a:endParaRPr lang="en-US" dirty="0"/>
          </a:p>
        </p:txBody>
      </p:sp>
      <p:sp>
        <p:nvSpPr>
          <p:cNvPr id="3" name="Content Placeholder 2"/>
          <p:cNvSpPr>
            <a:spLocks noGrp="1"/>
          </p:cNvSpPr>
          <p:nvPr>
            <p:ph idx="1"/>
          </p:nvPr>
        </p:nvSpPr>
        <p:spPr/>
        <p:txBody>
          <a:bodyPr/>
          <a:lstStyle/>
          <a:p>
            <a:r>
              <a:rPr lang="en-US" dirty="0" err="1"/>
              <a:t>GridView</a:t>
            </a:r>
            <a:r>
              <a:rPr lang="en-US" dirty="0"/>
              <a:t> is a ViewGroup that displays items in a two-dimensional, scrollable grid. </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solidFill>
                  <a:prstClr val="black">
                    <a:tint val="75000"/>
                  </a:prstClr>
                </a:solidFill>
              </a:rPr>
              <a:pPr/>
              <a:t>7</a:t>
            </a:fld>
            <a:endParaRPr lang="en-US">
              <a:solidFill>
                <a:prstClr val="black">
                  <a:tint val="75000"/>
                </a:prstClr>
              </a:solidFill>
            </a:endParaRPr>
          </a:p>
        </p:txBody>
      </p:sp>
      <p:pic>
        <p:nvPicPr>
          <p:cNvPr id="1026" name="Picture 2" descr="C:\Users\Nehal\Desktop\HelloViews4.png"/>
          <p:cNvPicPr>
            <a:picLocks noChangeAspect="1" noChangeArrowheads="1"/>
          </p:cNvPicPr>
          <p:nvPr/>
        </p:nvPicPr>
        <p:blipFill>
          <a:blip r:embed="rId3" cstate="print"/>
          <a:srcRect/>
          <a:stretch>
            <a:fillRect/>
          </a:stretch>
        </p:blipFill>
        <p:spPr bwMode="auto">
          <a:xfrm>
            <a:off x="4572000" y="1828800"/>
            <a:ext cx="3581400" cy="2628900"/>
          </a:xfrm>
          <a:prstGeom prst="rect">
            <a:avLst/>
          </a:prstGeom>
          <a:noFill/>
        </p:spPr>
      </p:pic>
    </p:spTree>
    <p:extLst>
      <p:ext uri="{BB962C8B-B14F-4D97-AF65-F5344CB8AC3E}">
        <p14:creationId xmlns:p14="http://schemas.microsoft.com/office/powerpoint/2010/main" val="1656071510"/>
      </p:ext>
    </p:extLst>
  </p:cSld>
  <p:clrMapOvr>
    <a:masterClrMapping/>
  </p:clrMapOvr>
  <p:transition>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8</a:t>
            </a:fld>
            <a:endParaRPr lang="en-US"/>
          </a:p>
        </p:txBody>
      </p:sp>
      <p:pic>
        <p:nvPicPr>
          <p:cNvPr id="6" name="Picture 5"/>
          <p:cNvPicPr>
            <a:picLocks noChangeAspect="1"/>
          </p:cNvPicPr>
          <p:nvPr/>
        </p:nvPicPr>
        <p:blipFill rotWithShape="1">
          <a:blip r:embed="rId3"/>
          <a:srcRect l="21888" t="32292" r="23645" b="10416"/>
          <a:stretch/>
        </p:blipFill>
        <p:spPr>
          <a:xfrm>
            <a:off x="76200" y="1235869"/>
            <a:ext cx="7086600" cy="3143250"/>
          </a:xfrm>
          <a:prstGeom prst="rect">
            <a:avLst/>
          </a:prstGeom>
        </p:spPr>
      </p:pic>
      <p:sp>
        <p:nvSpPr>
          <p:cNvPr id="7" name="Rectangle 6"/>
          <p:cNvSpPr/>
          <p:nvPr/>
        </p:nvSpPr>
        <p:spPr>
          <a:xfrm>
            <a:off x="5715000" y="1885950"/>
            <a:ext cx="11430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l="21888" t="31250" r="23645" b="10417"/>
          <a:stretch/>
        </p:blipFill>
        <p:spPr>
          <a:xfrm>
            <a:off x="762000" y="1213009"/>
            <a:ext cx="7086600" cy="3200400"/>
          </a:xfrm>
          <a:prstGeom prst="rect">
            <a:avLst/>
          </a:prstGeom>
        </p:spPr>
      </p:pic>
      <p:sp>
        <p:nvSpPr>
          <p:cNvPr id="9" name="Rectangle 8"/>
          <p:cNvSpPr/>
          <p:nvPr/>
        </p:nvSpPr>
        <p:spPr>
          <a:xfrm>
            <a:off x="914400" y="2571750"/>
            <a:ext cx="6858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5"/>
          <a:srcRect l="21888" t="31250" r="23645" b="10417"/>
          <a:stretch/>
        </p:blipFill>
        <p:spPr>
          <a:xfrm>
            <a:off x="1600200" y="1224439"/>
            <a:ext cx="7086600" cy="3200400"/>
          </a:xfrm>
          <a:prstGeom prst="rect">
            <a:avLst/>
          </a:prstGeom>
        </p:spPr>
      </p:pic>
      <p:sp>
        <p:nvSpPr>
          <p:cNvPr id="12" name="Rectangle 11"/>
          <p:cNvSpPr/>
          <p:nvPr/>
        </p:nvSpPr>
        <p:spPr>
          <a:xfrm>
            <a:off x="3924300" y="2582941"/>
            <a:ext cx="6858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6"/>
          <a:srcRect l="21888" t="32292" r="23645" b="10417"/>
          <a:stretch/>
        </p:blipFill>
        <p:spPr>
          <a:xfrm>
            <a:off x="2057400" y="1257300"/>
            <a:ext cx="7086600" cy="3143250"/>
          </a:xfrm>
          <a:prstGeom prst="rect">
            <a:avLst/>
          </a:prstGeom>
        </p:spPr>
      </p:pic>
    </p:spTree>
    <p:extLst>
      <p:ext uri="{BB962C8B-B14F-4D97-AF65-F5344CB8AC3E}">
        <p14:creationId xmlns:p14="http://schemas.microsoft.com/office/powerpoint/2010/main" val="344296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1+#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new activity</a:t>
            </a:r>
          </a:p>
        </p:txBody>
      </p:sp>
      <p:sp>
        <p:nvSpPr>
          <p:cNvPr id="4" name="Footer Placeholder 3"/>
          <p:cNvSpPr>
            <a:spLocks noGrp="1"/>
          </p:cNvSpPr>
          <p:nvPr>
            <p:ph type="ftr" sz="quarter" idx="11"/>
          </p:nvPr>
        </p:nvSpPr>
        <p:spPr/>
        <p:txBody>
          <a:bodyPr/>
          <a:lstStyle/>
          <a:p>
            <a:r>
              <a:rPr lang="en-US">
                <a:solidFill>
                  <a:prstClr val="black">
                    <a:tint val="75000"/>
                  </a:prstClr>
                </a:solidFill>
              </a:rPr>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solidFill>
                  <a:prstClr val="black">
                    <a:tint val="75000"/>
                  </a:prstClr>
                </a:solidFill>
              </a:rPr>
              <a:pPr/>
              <a:t>9</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1" y="971550"/>
            <a:ext cx="9144001" cy="3795713"/>
          </a:xfrm>
          <a:prstGeom prst="rect">
            <a:avLst/>
          </a:prstGeom>
        </p:spPr>
      </p:pic>
      <p:pic>
        <p:nvPicPr>
          <p:cNvPr id="7" name="Picture 6"/>
          <p:cNvPicPr>
            <a:picLocks noChangeAspect="1"/>
          </p:cNvPicPr>
          <p:nvPr/>
        </p:nvPicPr>
        <p:blipFill>
          <a:blip r:embed="rId3"/>
          <a:stretch>
            <a:fillRect/>
          </a:stretch>
        </p:blipFill>
        <p:spPr>
          <a:xfrm>
            <a:off x="981076" y="971550"/>
            <a:ext cx="8162925" cy="3853784"/>
          </a:xfrm>
          <a:prstGeom prst="rect">
            <a:avLst/>
          </a:prstGeom>
        </p:spPr>
      </p:pic>
    </p:spTree>
    <p:extLst>
      <p:ext uri="{BB962C8B-B14F-4D97-AF65-F5344CB8AC3E}">
        <p14:creationId xmlns:p14="http://schemas.microsoft.com/office/powerpoint/2010/main" val="323407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1399</Words>
  <Application>Microsoft Office PowerPoint</Application>
  <PresentationFormat>On-screen Show (16:9)</PresentationFormat>
  <Paragraphs>336</Paragraphs>
  <Slides>41</Slides>
  <Notes>22</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Simple Light</vt:lpstr>
      <vt:lpstr>Android</vt:lpstr>
      <vt:lpstr>Agenda</vt:lpstr>
      <vt:lpstr>ListView</vt:lpstr>
      <vt:lpstr>Application</vt:lpstr>
      <vt:lpstr>PowerPoint Presentation</vt:lpstr>
      <vt:lpstr>Application: How to show todoitem  text when clicking it using Toast </vt:lpstr>
      <vt:lpstr>GridView</vt:lpstr>
      <vt:lpstr>Application</vt:lpstr>
      <vt:lpstr>Creating new activity</vt:lpstr>
      <vt:lpstr>Array of values </vt:lpstr>
      <vt:lpstr>Second Activity: Binding array to grid view  </vt:lpstr>
      <vt:lpstr>Second Activity: Grid Click Listener</vt:lpstr>
      <vt:lpstr>Intents</vt:lpstr>
      <vt:lpstr>First Activity: How to navigate to another activity</vt:lpstr>
      <vt:lpstr>Options Menu</vt:lpstr>
      <vt:lpstr>Sub Menu</vt:lpstr>
      <vt:lpstr>Options and Sub Menu Example </vt:lpstr>
      <vt:lpstr>Where the menus exist !!</vt:lpstr>
      <vt:lpstr>How to add menu file !! </vt:lpstr>
      <vt:lpstr>How to add options menu items:</vt:lpstr>
      <vt:lpstr>How to add submenu for a menu item !!</vt:lpstr>
      <vt:lpstr>How to bind menu defined in xml file to the options menu to be shown   </vt:lpstr>
      <vt:lpstr>How to update TextView text when selecting any menu item from options and Sub menu?! </vt:lpstr>
      <vt:lpstr>How to override Methods ?!</vt:lpstr>
      <vt:lpstr>Context Menu Example</vt:lpstr>
      <vt:lpstr>Context Menu Example Cont’</vt:lpstr>
      <vt:lpstr>How to bind menu defined in xml file to the context menu to be shown   </vt:lpstr>
      <vt:lpstr>How to update TextView text when selecting any menu item from Context menu?! </vt:lpstr>
      <vt:lpstr>How to bind context menu with TextView ?! </vt:lpstr>
      <vt:lpstr>SQLite</vt:lpstr>
      <vt:lpstr>SQLiteOpenHelper</vt:lpstr>
      <vt:lpstr>SQLiteOpenHelper Cont’</vt:lpstr>
      <vt:lpstr>SQLiteDatabase</vt:lpstr>
      <vt:lpstr>Cursor </vt:lpstr>
      <vt:lpstr>Movies Example GUI</vt:lpstr>
      <vt:lpstr>DatabaseHelper Class</vt:lpstr>
      <vt:lpstr>DatabaseHelper Class Cont’</vt:lpstr>
      <vt:lpstr>MainActivity</vt:lpstr>
      <vt:lpstr>Main Activity Cont’</vt:lpstr>
      <vt:lpstr>ShowMovies Activity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dc:title>
  <cp:lastModifiedBy>HP-PC</cp:lastModifiedBy>
  <cp:revision>4</cp:revision>
  <dcterms:modified xsi:type="dcterms:W3CDTF">2018-06-13T21:25:40Z</dcterms:modified>
</cp:coreProperties>
</file>